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67"/>
  </p:normalViewPr>
  <p:slideViewPr>
    <p:cSldViewPr snapToGrid="0" snapToObjects="1" showGuides="1">
      <p:cViewPr varScale="1">
        <p:scale>
          <a:sx n="37" d="100"/>
          <a:sy n="37" d="100"/>
        </p:scale>
        <p:origin x="232" y="22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lIns="71437" tIns="71437" rIns="71437" bIns="71437" anchor="b">
            <a:normAutofit/>
          </a:bodyPr>
          <a:lstStyle>
            <a:lvl1pPr defTabSz="821531">
              <a:defRPr sz="11200">
                <a:latin typeface="+mn-lt"/>
                <a:ea typeface="+mn-ea"/>
                <a:cs typeface="+mn-cs"/>
                <a:sym typeface="Helvetica Neue Medium"/>
              </a:defRPr>
            </a:lvl1pPr>
          </a:lstStyle>
          <a:p>
            <a:r>
              <a:t>Titeltext</a:t>
            </a:r>
          </a:p>
        </p:txBody>
      </p:sp>
      <p:sp>
        <p:nvSpPr>
          <p:cNvPr id="12" name="Shape 12"/>
          <p:cNvSpPr>
            <a:spLocks noGrp="1"/>
          </p:cNvSpPr>
          <p:nvPr>
            <p:ph type="body" sz="quarter" idx="1"/>
          </p:nvPr>
        </p:nvSpPr>
        <p:spPr>
          <a:xfrm>
            <a:off x="4833937" y="7090171"/>
            <a:ext cx="14716126" cy="1589486"/>
          </a:xfrm>
          <a:prstGeom prst="rect">
            <a:avLst/>
          </a:prstGeom>
        </p:spPr>
        <p:txBody>
          <a:bodyPr lIns="71437" tIns="71437" rIns="71437" bIns="71437" anchor="t">
            <a:normAutofit/>
          </a:bodyPr>
          <a:lstStyle>
            <a:lvl1pPr marL="0" indent="0" algn="ctr" defTabSz="821531">
              <a:spcBef>
                <a:spcPts val="0"/>
              </a:spcBef>
              <a:buSzTx/>
              <a:buNone/>
              <a:defRPr sz="5200">
                <a:latin typeface="Helvetica Neue"/>
                <a:ea typeface="Helvetica Neue"/>
                <a:cs typeface="Helvetica Neue"/>
                <a:sym typeface="Helvetica Neue"/>
              </a:defRPr>
            </a:lvl1pPr>
            <a:lvl2pPr marL="0" indent="228600" algn="ctr" defTabSz="821531">
              <a:spcBef>
                <a:spcPts val="0"/>
              </a:spcBef>
              <a:buSzTx/>
              <a:buNone/>
              <a:defRPr sz="5200">
                <a:latin typeface="Helvetica Neue"/>
                <a:ea typeface="Helvetica Neue"/>
                <a:cs typeface="Helvetica Neue"/>
                <a:sym typeface="Helvetica Neue"/>
              </a:defRPr>
            </a:lvl2pPr>
            <a:lvl3pPr marL="0" indent="457200" algn="ctr" defTabSz="821531">
              <a:spcBef>
                <a:spcPts val="0"/>
              </a:spcBef>
              <a:buSzTx/>
              <a:buNone/>
              <a:defRPr sz="5200">
                <a:latin typeface="Helvetica Neue"/>
                <a:ea typeface="Helvetica Neue"/>
                <a:cs typeface="Helvetica Neue"/>
                <a:sym typeface="Helvetica Neue"/>
              </a:defRPr>
            </a:lvl3pPr>
            <a:lvl4pPr marL="0" indent="685800" algn="ctr" defTabSz="821531">
              <a:spcBef>
                <a:spcPts val="0"/>
              </a:spcBef>
              <a:buSzTx/>
              <a:buNone/>
              <a:defRPr sz="5200">
                <a:latin typeface="Helvetica Neue"/>
                <a:ea typeface="Helvetica Neue"/>
                <a:cs typeface="Helvetica Neue"/>
                <a:sym typeface="Helvetica Neue"/>
              </a:defRPr>
            </a:lvl4pPr>
            <a:lvl5pPr marL="0" indent="914400" algn="ctr" defTabSz="821531">
              <a:spcBef>
                <a:spcPts val="0"/>
              </a:spcBef>
              <a:buSzTx/>
              <a:buNone/>
              <a:defRPr sz="52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Shape 13"/>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Thin"/>
                <a:ea typeface="Helvetica Neue Thin"/>
                <a:cs typeface="Helvetica Neue Thin"/>
                <a:sym typeface="Helvetica Neue Thin"/>
              </a:defRPr>
            </a:lvl1p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lIns="71437" tIns="71437" rIns="71437" bIns="71437" anchor="t">
            <a:spAutoFit/>
          </a:bodyPr>
          <a:lstStyle>
            <a:lvl1pPr marL="0" indent="0" algn="ctr" defTabSz="821531">
              <a:spcBef>
                <a:spcPts val="0"/>
              </a:spcBef>
              <a:buSzTx/>
              <a:buNone/>
              <a:defRPr sz="3200" i="1">
                <a:latin typeface="Helvetica Neue"/>
                <a:ea typeface="Helvetica Neue"/>
                <a:cs typeface="Helvetica Neue"/>
                <a:sym typeface="Helvetica Neue"/>
              </a:defRPr>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lIns="71437" tIns="71437" rIns="71437" bIns="71437">
            <a:spAutoFit/>
          </a:bodyPr>
          <a:lstStyle>
            <a:lvl1pPr marL="0" indent="0" algn="ctr" defTabSz="821531">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lstStyle/>
          <a:p>
            <a:endParaRPr/>
          </a:p>
        </p:txBody>
      </p:sp>
      <p:sp>
        <p:nvSpPr>
          <p:cNvPr id="103" name="Shape 103"/>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Titeltext</a:t>
            </a:r>
          </a:p>
        </p:txBody>
      </p:sp>
      <p:sp>
        <p:nvSpPr>
          <p:cNvPr id="118" name="Shape 118"/>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19" name="Shape 11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6" name="Shape 126"/>
          <p:cNvSpPr>
            <a:spLocks noGrp="1"/>
          </p:cNvSpPr>
          <p:nvPr>
            <p:ph type="title"/>
          </p:nvPr>
        </p:nvSpPr>
        <p:spPr>
          <a:xfrm>
            <a:off x="4833937" y="2303859"/>
            <a:ext cx="14716126" cy="4643438"/>
          </a:xfrm>
          <a:prstGeom prst="rect">
            <a:avLst/>
          </a:prstGeom>
        </p:spPr>
        <p:txBody>
          <a:bodyPr lIns="71437" tIns="71437" rIns="71437" bIns="71437" anchor="b">
            <a:normAutofit/>
          </a:bodyPr>
          <a:lstStyle>
            <a:lvl1pPr defTabSz="821531">
              <a:defRPr sz="11200">
                <a:latin typeface="+mn-lt"/>
                <a:ea typeface="+mn-ea"/>
                <a:cs typeface="+mn-cs"/>
                <a:sym typeface="Helvetica Neue Medium"/>
              </a:defRPr>
            </a:lvl1pPr>
          </a:lstStyle>
          <a:p>
            <a:r>
              <a:t>Titeltext</a:t>
            </a:r>
          </a:p>
        </p:txBody>
      </p:sp>
      <p:sp>
        <p:nvSpPr>
          <p:cNvPr id="127" name="Shape 127"/>
          <p:cNvSpPr>
            <a:spLocks noGrp="1"/>
          </p:cNvSpPr>
          <p:nvPr>
            <p:ph type="body" sz="quarter" idx="1"/>
          </p:nvPr>
        </p:nvSpPr>
        <p:spPr>
          <a:xfrm>
            <a:off x="4833937" y="7090171"/>
            <a:ext cx="14716126" cy="1589486"/>
          </a:xfrm>
          <a:prstGeom prst="rect">
            <a:avLst/>
          </a:prstGeom>
        </p:spPr>
        <p:txBody>
          <a:bodyPr lIns="71437" tIns="71437" rIns="71437" bIns="71437" anchor="t">
            <a:normAutofit/>
          </a:bodyPr>
          <a:lstStyle>
            <a:lvl1pPr marL="0" indent="0" algn="ctr" defTabSz="821531">
              <a:spcBef>
                <a:spcPts val="0"/>
              </a:spcBef>
              <a:buSzTx/>
              <a:buNone/>
              <a:defRPr sz="5200">
                <a:latin typeface="Helvetica Neue"/>
                <a:ea typeface="Helvetica Neue"/>
                <a:cs typeface="Helvetica Neue"/>
                <a:sym typeface="Helvetica Neue"/>
              </a:defRPr>
            </a:lvl1pPr>
            <a:lvl2pPr marL="0" indent="0" algn="ctr" defTabSz="821531">
              <a:spcBef>
                <a:spcPts val="0"/>
              </a:spcBef>
              <a:buSzTx/>
              <a:buNone/>
              <a:defRPr sz="5200">
                <a:latin typeface="Helvetica Neue"/>
                <a:ea typeface="Helvetica Neue"/>
                <a:cs typeface="Helvetica Neue"/>
                <a:sym typeface="Helvetica Neue"/>
              </a:defRPr>
            </a:lvl2pPr>
            <a:lvl3pPr marL="0" indent="0" algn="ctr" defTabSz="821531">
              <a:spcBef>
                <a:spcPts val="0"/>
              </a:spcBef>
              <a:buSzTx/>
              <a:buNone/>
              <a:defRPr sz="5200">
                <a:latin typeface="Helvetica Neue"/>
                <a:ea typeface="Helvetica Neue"/>
                <a:cs typeface="Helvetica Neue"/>
                <a:sym typeface="Helvetica Neue"/>
              </a:defRPr>
            </a:lvl3pPr>
            <a:lvl4pPr marL="0" indent="0" algn="ctr" defTabSz="821531">
              <a:spcBef>
                <a:spcPts val="0"/>
              </a:spcBef>
              <a:buSzTx/>
              <a:buNone/>
              <a:defRPr sz="5200">
                <a:latin typeface="Helvetica Neue"/>
                <a:ea typeface="Helvetica Neue"/>
                <a:cs typeface="Helvetica Neue"/>
                <a:sym typeface="Helvetica Neue"/>
              </a:defRPr>
            </a:lvl4pPr>
            <a:lvl5pPr marL="0" indent="0" algn="ctr" defTabSz="821531">
              <a:spcBef>
                <a:spcPts val="0"/>
              </a:spcBef>
              <a:buSzTx/>
              <a:buNone/>
              <a:defRPr sz="52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28" name="Shape 128"/>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Thin"/>
                <a:ea typeface="Helvetica Neue Thin"/>
                <a:cs typeface="Helvetica Neue Thin"/>
                <a:sym typeface="Helvetica Neue Thin"/>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lstStyle/>
          <a:p>
            <a:endParaRPr/>
          </a:p>
        </p:txBody>
      </p:sp>
      <p:sp>
        <p:nvSpPr>
          <p:cNvPr id="21" name="Shape 21"/>
          <p:cNvSpPr>
            <a:spLocks noGrp="1"/>
          </p:cNvSpPr>
          <p:nvPr>
            <p:ph type="title"/>
          </p:nvPr>
        </p:nvSpPr>
        <p:spPr>
          <a:xfrm>
            <a:off x="4833937" y="9447609"/>
            <a:ext cx="14716126" cy="2000251"/>
          </a:xfrm>
          <a:prstGeom prst="rect">
            <a:avLst/>
          </a:prstGeom>
        </p:spPr>
        <p:txBody>
          <a:bodyPr lIns="71437" tIns="71437" rIns="71437" bIns="71437" anchor="b">
            <a:normAutofit/>
          </a:bodyPr>
          <a:lstStyle>
            <a:lvl1pPr defTabSz="821531">
              <a:defRPr sz="11200">
                <a:latin typeface="+mn-lt"/>
                <a:ea typeface="+mn-ea"/>
                <a:cs typeface="+mn-cs"/>
                <a:sym typeface="Helvetica Neue Medium"/>
              </a:defRPr>
            </a:lvl1pPr>
          </a:lstStyle>
          <a:p>
            <a:r>
              <a:t>Titeltext</a:t>
            </a:r>
          </a:p>
        </p:txBody>
      </p:sp>
      <p:sp>
        <p:nvSpPr>
          <p:cNvPr id="22" name="Shape 22"/>
          <p:cNvSpPr>
            <a:spLocks noGrp="1"/>
          </p:cNvSpPr>
          <p:nvPr>
            <p:ph type="body" sz="quarter" idx="1"/>
          </p:nvPr>
        </p:nvSpPr>
        <p:spPr>
          <a:xfrm>
            <a:off x="4833937" y="11465718"/>
            <a:ext cx="14716126" cy="1589486"/>
          </a:xfrm>
          <a:prstGeom prst="rect">
            <a:avLst/>
          </a:prstGeom>
        </p:spPr>
        <p:txBody>
          <a:bodyPr lIns="71437" tIns="71437" rIns="71437" bIns="71437" anchor="t">
            <a:normAutofit/>
          </a:bodyPr>
          <a:lstStyle>
            <a:lvl1pPr marL="0" indent="0" algn="ctr" defTabSz="821531">
              <a:spcBef>
                <a:spcPts val="0"/>
              </a:spcBef>
              <a:buSzTx/>
              <a:buNone/>
              <a:defRPr sz="5200">
                <a:latin typeface="Helvetica Neue"/>
                <a:ea typeface="Helvetica Neue"/>
                <a:cs typeface="Helvetica Neue"/>
                <a:sym typeface="Helvetica Neue"/>
              </a:defRPr>
            </a:lvl1pPr>
            <a:lvl2pPr marL="0" indent="228600" algn="ctr" defTabSz="821531">
              <a:spcBef>
                <a:spcPts val="0"/>
              </a:spcBef>
              <a:buSzTx/>
              <a:buNone/>
              <a:defRPr sz="5200">
                <a:latin typeface="Helvetica Neue"/>
                <a:ea typeface="Helvetica Neue"/>
                <a:cs typeface="Helvetica Neue"/>
                <a:sym typeface="Helvetica Neue"/>
              </a:defRPr>
            </a:lvl2pPr>
            <a:lvl3pPr marL="0" indent="457200" algn="ctr" defTabSz="821531">
              <a:spcBef>
                <a:spcPts val="0"/>
              </a:spcBef>
              <a:buSzTx/>
              <a:buNone/>
              <a:defRPr sz="5200">
                <a:latin typeface="Helvetica Neue"/>
                <a:ea typeface="Helvetica Neue"/>
                <a:cs typeface="Helvetica Neue"/>
                <a:sym typeface="Helvetica Neue"/>
              </a:defRPr>
            </a:lvl3pPr>
            <a:lvl4pPr marL="0" indent="685800" algn="ctr" defTabSz="821531">
              <a:spcBef>
                <a:spcPts val="0"/>
              </a:spcBef>
              <a:buSzTx/>
              <a:buNone/>
              <a:defRPr sz="5200">
                <a:latin typeface="Helvetica Neue"/>
                <a:ea typeface="Helvetica Neue"/>
                <a:cs typeface="Helvetica Neue"/>
                <a:sym typeface="Helvetica Neue"/>
              </a:defRPr>
            </a:lvl4pPr>
            <a:lvl5pPr marL="0" indent="914400" algn="ctr" defTabSz="821531">
              <a:spcBef>
                <a:spcPts val="0"/>
              </a:spcBef>
              <a:buSzTx/>
              <a:buNone/>
              <a:defRPr sz="52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Shape 23"/>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lIns="71437" tIns="71437" rIns="71437" bIns="71437">
            <a:normAutofit/>
          </a:bodyPr>
          <a:lstStyle>
            <a:lvl1pPr defTabSz="821531">
              <a:defRPr sz="11200">
                <a:latin typeface="+mn-lt"/>
                <a:ea typeface="+mn-ea"/>
                <a:cs typeface="+mn-cs"/>
                <a:sym typeface="Helvetica Neue Medium"/>
              </a:defRPr>
            </a:lvl1pPr>
          </a:lstStyle>
          <a:p>
            <a:r>
              <a:t>Titeltext</a:t>
            </a:r>
          </a:p>
        </p:txBody>
      </p:sp>
      <p:sp>
        <p:nvSpPr>
          <p:cNvPr id="31" name="Shape 31"/>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lstStyle/>
          <a:p>
            <a:endParaRPr/>
          </a:p>
        </p:txBody>
      </p:sp>
      <p:sp>
        <p:nvSpPr>
          <p:cNvPr id="39" name="Shape 39"/>
          <p:cNvSpPr>
            <a:spLocks noGrp="1"/>
          </p:cNvSpPr>
          <p:nvPr>
            <p:ph type="title"/>
          </p:nvPr>
        </p:nvSpPr>
        <p:spPr>
          <a:xfrm>
            <a:off x="4387453" y="892968"/>
            <a:ext cx="7500938" cy="5607845"/>
          </a:xfrm>
          <a:prstGeom prst="rect">
            <a:avLst/>
          </a:prstGeom>
        </p:spPr>
        <p:txBody>
          <a:bodyPr lIns="71437" tIns="71437" rIns="71437" bIns="71437" anchor="b">
            <a:normAutofit/>
          </a:bodyPr>
          <a:lstStyle>
            <a:lvl1pPr defTabSz="821531">
              <a:defRPr sz="8400">
                <a:latin typeface="+mn-lt"/>
                <a:ea typeface="+mn-ea"/>
                <a:cs typeface="+mn-cs"/>
                <a:sym typeface="Helvetica Neue Medium"/>
              </a:defRPr>
            </a:lvl1pPr>
          </a:lstStyle>
          <a:p>
            <a:r>
              <a:t>Titeltext</a:t>
            </a:r>
          </a:p>
        </p:txBody>
      </p:sp>
      <p:sp>
        <p:nvSpPr>
          <p:cNvPr id="40" name="Shape 40"/>
          <p:cNvSpPr>
            <a:spLocks noGrp="1"/>
          </p:cNvSpPr>
          <p:nvPr>
            <p:ph type="body" sz="quarter" idx="1"/>
          </p:nvPr>
        </p:nvSpPr>
        <p:spPr>
          <a:xfrm>
            <a:off x="4387453" y="6643687"/>
            <a:ext cx="7500938" cy="5786438"/>
          </a:xfrm>
          <a:prstGeom prst="rect">
            <a:avLst/>
          </a:prstGeom>
        </p:spPr>
        <p:txBody>
          <a:bodyPr lIns="71437" tIns="71437" rIns="71437" bIns="71437" anchor="t">
            <a:normAutofit/>
          </a:bodyPr>
          <a:lstStyle>
            <a:lvl1pPr marL="0" indent="0" algn="ctr" defTabSz="821531">
              <a:spcBef>
                <a:spcPts val="0"/>
              </a:spcBef>
              <a:buSzTx/>
              <a:buNone/>
              <a:defRPr sz="5200">
                <a:latin typeface="Helvetica Neue"/>
                <a:ea typeface="Helvetica Neue"/>
                <a:cs typeface="Helvetica Neue"/>
                <a:sym typeface="Helvetica Neue"/>
              </a:defRPr>
            </a:lvl1pPr>
            <a:lvl2pPr marL="0" indent="228600" algn="ctr" defTabSz="821531">
              <a:spcBef>
                <a:spcPts val="0"/>
              </a:spcBef>
              <a:buSzTx/>
              <a:buNone/>
              <a:defRPr sz="5200">
                <a:latin typeface="Helvetica Neue"/>
                <a:ea typeface="Helvetica Neue"/>
                <a:cs typeface="Helvetica Neue"/>
                <a:sym typeface="Helvetica Neue"/>
              </a:defRPr>
            </a:lvl2pPr>
            <a:lvl3pPr marL="0" indent="457200" algn="ctr" defTabSz="821531">
              <a:spcBef>
                <a:spcPts val="0"/>
              </a:spcBef>
              <a:buSzTx/>
              <a:buNone/>
              <a:defRPr sz="5200">
                <a:latin typeface="Helvetica Neue"/>
                <a:ea typeface="Helvetica Neue"/>
                <a:cs typeface="Helvetica Neue"/>
                <a:sym typeface="Helvetica Neue"/>
              </a:defRPr>
            </a:lvl3pPr>
            <a:lvl4pPr marL="0" indent="685800" algn="ctr" defTabSz="821531">
              <a:spcBef>
                <a:spcPts val="0"/>
              </a:spcBef>
              <a:buSzTx/>
              <a:buNone/>
              <a:defRPr sz="5200">
                <a:latin typeface="Helvetica Neue"/>
                <a:ea typeface="Helvetica Neue"/>
                <a:cs typeface="Helvetica Neue"/>
                <a:sym typeface="Helvetica Neue"/>
              </a:defRPr>
            </a:lvl4pPr>
            <a:lvl5pPr marL="0" indent="914400" algn="ctr" defTabSz="821531">
              <a:spcBef>
                <a:spcPts val="0"/>
              </a:spcBef>
              <a:buSzTx/>
              <a:buNone/>
              <a:defRPr sz="52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Shape 41"/>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xfrm>
            <a:off x="4387453" y="357187"/>
            <a:ext cx="15609094" cy="3036095"/>
          </a:xfrm>
          <a:prstGeom prst="rect">
            <a:avLst/>
          </a:prstGeom>
        </p:spPr>
        <p:txBody>
          <a:bodyPr lIns="71437" tIns="71437" rIns="71437" bIns="71437">
            <a:normAutofit/>
          </a:bodyPr>
          <a:lstStyle>
            <a:lvl1pPr defTabSz="821531">
              <a:defRPr sz="11200">
                <a:latin typeface="+mn-lt"/>
                <a:ea typeface="+mn-ea"/>
                <a:cs typeface="+mn-cs"/>
                <a:sym typeface="Helvetica Neue Medium"/>
              </a:defRPr>
            </a:lvl1pPr>
          </a:lstStyle>
          <a:p>
            <a:r>
              <a:t>Titeltext</a:t>
            </a:r>
          </a:p>
        </p:txBody>
      </p:sp>
      <p:sp>
        <p:nvSpPr>
          <p:cNvPr id="49" name="Shape 49"/>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4387453" y="357187"/>
            <a:ext cx="15609094" cy="3036095"/>
          </a:xfrm>
          <a:prstGeom prst="rect">
            <a:avLst/>
          </a:prstGeom>
        </p:spPr>
        <p:txBody>
          <a:bodyPr lIns="71437" tIns="71437" rIns="71437" bIns="71437">
            <a:normAutofit/>
          </a:bodyPr>
          <a:lstStyle>
            <a:lvl1pPr defTabSz="821531">
              <a:defRPr sz="11200">
                <a:latin typeface="+mn-lt"/>
                <a:ea typeface="+mn-ea"/>
                <a:cs typeface="+mn-cs"/>
                <a:sym typeface="Helvetica Neue Medium"/>
              </a:defRPr>
            </a:lvl1pPr>
          </a:lstStyle>
          <a:p>
            <a:r>
              <a:t>Titeltext</a:t>
            </a:r>
          </a:p>
        </p:txBody>
      </p:sp>
      <p:sp>
        <p:nvSpPr>
          <p:cNvPr id="57" name="Shape 57"/>
          <p:cNvSpPr>
            <a:spLocks noGrp="1"/>
          </p:cNvSpPr>
          <p:nvPr>
            <p:ph type="body" idx="1"/>
          </p:nvPr>
        </p:nvSpPr>
        <p:spPr>
          <a:xfrm>
            <a:off x="4387453" y="3643312"/>
            <a:ext cx="15609094" cy="8840392"/>
          </a:xfrm>
          <a:prstGeom prst="rect">
            <a:avLst/>
          </a:prstGeom>
        </p:spPr>
        <p:txBody>
          <a:bodyPr lIns="71437" tIns="71437" rIns="71437" bIns="71437">
            <a:normAutofit/>
          </a:bodyPr>
          <a:lstStyle>
            <a:lvl1pPr marL="611187" indent="-611187" defTabSz="821531">
              <a:spcBef>
                <a:spcPts val="5900"/>
              </a:spcBef>
              <a:buSzPct val="145000"/>
              <a:defRPr sz="4400">
                <a:latin typeface="Helvetica Neue"/>
                <a:ea typeface="Helvetica Neue"/>
                <a:cs typeface="Helvetica Neue"/>
                <a:sym typeface="Helvetica Neue"/>
              </a:defRPr>
            </a:lvl1pPr>
            <a:lvl2pPr marL="1055687" indent="-611187" defTabSz="821531">
              <a:spcBef>
                <a:spcPts val="5900"/>
              </a:spcBef>
              <a:buSzPct val="145000"/>
              <a:defRPr sz="4400">
                <a:latin typeface="Helvetica Neue"/>
                <a:ea typeface="Helvetica Neue"/>
                <a:cs typeface="Helvetica Neue"/>
                <a:sym typeface="Helvetica Neue"/>
              </a:defRPr>
            </a:lvl2pPr>
            <a:lvl3pPr marL="1500187" indent="-611187" defTabSz="821531">
              <a:spcBef>
                <a:spcPts val="5900"/>
              </a:spcBef>
              <a:buSzPct val="145000"/>
              <a:defRPr sz="4400">
                <a:latin typeface="Helvetica Neue"/>
                <a:ea typeface="Helvetica Neue"/>
                <a:cs typeface="Helvetica Neue"/>
                <a:sym typeface="Helvetica Neue"/>
              </a:defRPr>
            </a:lvl3pPr>
            <a:lvl4pPr marL="1944687" indent="-611187" defTabSz="821531">
              <a:spcBef>
                <a:spcPts val="5900"/>
              </a:spcBef>
              <a:buSzPct val="145000"/>
              <a:defRPr sz="4400">
                <a:latin typeface="Helvetica Neue"/>
                <a:ea typeface="Helvetica Neue"/>
                <a:cs typeface="Helvetica Neue"/>
                <a:sym typeface="Helvetica Neue"/>
              </a:defRPr>
            </a:lvl4pPr>
            <a:lvl5pPr marL="2389187" indent="-611187" defTabSz="821531">
              <a:spcBef>
                <a:spcPts val="5900"/>
              </a:spcBef>
              <a:buSzPct val="145000"/>
              <a:defRPr sz="44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8" name="Shape 58"/>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lstStyle/>
          <a:p>
            <a:endParaRPr/>
          </a:p>
        </p:txBody>
      </p:sp>
      <p:sp>
        <p:nvSpPr>
          <p:cNvPr id="66" name="Shape 66"/>
          <p:cNvSpPr>
            <a:spLocks noGrp="1"/>
          </p:cNvSpPr>
          <p:nvPr>
            <p:ph type="title"/>
          </p:nvPr>
        </p:nvSpPr>
        <p:spPr>
          <a:xfrm>
            <a:off x="4387453" y="357187"/>
            <a:ext cx="15609094" cy="3036095"/>
          </a:xfrm>
          <a:prstGeom prst="rect">
            <a:avLst/>
          </a:prstGeom>
        </p:spPr>
        <p:txBody>
          <a:bodyPr lIns="71437" tIns="71437" rIns="71437" bIns="71437">
            <a:normAutofit/>
          </a:bodyPr>
          <a:lstStyle>
            <a:lvl1pPr defTabSz="821531">
              <a:defRPr sz="11200">
                <a:latin typeface="+mn-lt"/>
                <a:ea typeface="+mn-ea"/>
                <a:cs typeface="+mn-cs"/>
                <a:sym typeface="Helvetica Neue Medium"/>
              </a:defRPr>
            </a:lvl1pPr>
          </a:lstStyle>
          <a:p>
            <a:r>
              <a:t>Titeltext</a:t>
            </a:r>
          </a:p>
        </p:txBody>
      </p:sp>
      <p:sp>
        <p:nvSpPr>
          <p:cNvPr id="67" name="Shape 67"/>
          <p:cNvSpPr>
            <a:spLocks noGrp="1"/>
          </p:cNvSpPr>
          <p:nvPr>
            <p:ph type="body" sz="quarter" idx="1"/>
          </p:nvPr>
        </p:nvSpPr>
        <p:spPr>
          <a:xfrm>
            <a:off x="4387453" y="3643312"/>
            <a:ext cx="7500938" cy="8840392"/>
          </a:xfrm>
          <a:prstGeom prst="rect">
            <a:avLst/>
          </a:prstGeom>
        </p:spPr>
        <p:txBody>
          <a:bodyPr lIns="71437" tIns="71437" rIns="71437" bIns="71437">
            <a:normAutofit/>
          </a:bodyPr>
          <a:lstStyle>
            <a:lvl1pPr marL="465364" indent="-465364" defTabSz="821531">
              <a:spcBef>
                <a:spcPts val="4500"/>
              </a:spcBef>
              <a:buSzPct val="145000"/>
              <a:defRPr sz="3800">
                <a:latin typeface="Helvetica Neue"/>
                <a:ea typeface="Helvetica Neue"/>
                <a:cs typeface="Helvetica Neue"/>
                <a:sym typeface="Helvetica Neue"/>
              </a:defRPr>
            </a:lvl1pPr>
            <a:lvl2pPr marL="808264" indent="-465364" defTabSz="821531">
              <a:spcBef>
                <a:spcPts val="4500"/>
              </a:spcBef>
              <a:buSzPct val="145000"/>
              <a:defRPr sz="3800">
                <a:latin typeface="Helvetica Neue"/>
                <a:ea typeface="Helvetica Neue"/>
                <a:cs typeface="Helvetica Neue"/>
                <a:sym typeface="Helvetica Neue"/>
              </a:defRPr>
            </a:lvl2pPr>
            <a:lvl3pPr marL="1151164" indent="-465364" defTabSz="821531">
              <a:spcBef>
                <a:spcPts val="4500"/>
              </a:spcBef>
              <a:buSzPct val="145000"/>
              <a:defRPr sz="3800">
                <a:latin typeface="Helvetica Neue"/>
                <a:ea typeface="Helvetica Neue"/>
                <a:cs typeface="Helvetica Neue"/>
                <a:sym typeface="Helvetica Neue"/>
              </a:defRPr>
            </a:lvl3pPr>
            <a:lvl4pPr marL="1494064" indent="-465364" defTabSz="821531">
              <a:spcBef>
                <a:spcPts val="4500"/>
              </a:spcBef>
              <a:buSzPct val="145000"/>
              <a:defRPr sz="3800">
                <a:latin typeface="Helvetica Neue"/>
                <a:ea typeface="Helvetica Neue"/>
                <a:cs typeface="Helvetica Neue"/>
                <a:sym typeface="Helvetica Neue"/>
              </a:defRPr>
            </a:lvl4pPr>
            <a:lvl5pPr marL="1836964" indent="-465364" defTabSz="821531">
              <a:spcBef>
                <a:spcPts val="4500"/>
              </a:spcBef>
              <a:buSzPct val="145000"/>
              <a:defRPr sz="38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Shape 68"/>
          <p:cNvSpPr>
            <a:spLocks noGrp="1"/>
          </p:cNvSpPr>
          <p:nvPr>
            <p:ph type="sldNum" sz="quarter" idx="2"/>
          </p:nvPr>
        </p:nvSpPr>
        <p:spPr>
          <a:xfrm>
            <a:off x="11954103" y="13073062"/>
            <a:ext cx="466269" cy="473076"/>
          </a:xfrm>
          <a:prstGeom prst="rect">
            <a:avLst/>
          </a:prstGeom>
        </p:spPr>
        <p:txBody>
          <a:bodyPr lIns="71437" tIns="71437" rIns="71437" bIns="71437"/>
          <a:lstStyle>
            <a:lvl1pPr defTabSz="821531">
              <a:defRPr sz="2200">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lIns="71437" tIns="71437" rIns="71437" bIns="71437">
            <a:normAutofit/>
          </a:bodyPr>
          <a:lstStyle>
            <a:lvl1pPr marL="611187" indent="-611187" defTabSz="821531">
              <a:spcBef>
                <a:spcPts val="5900"/>
              </a:spcBef>
              <a:buSzPct val="145000"/>
              <a:defRPr sz="4400">
                <a:latin typeface="Helvetica Neue"/>
                <a:ea typeface="Helvetica Neue"/>
                <a:cs typeface="Helvetica Neue"/>
                <a:sym typeface="Helvetica Neue"/>
              </a:defRPr>
            </a:lvl1pPr>
            <a:lvl2pPr marL="1055687" indent="-611187" defTabSz="821531">
              <a:spcBef>
                <a:spcPts val="5900"/>
              </a:spcBef>
              <a:buSzPct val="145000"/>
              <a:defRPr sz="4400">
                <a:latin typeface="Helvetica Neue"/>
                <a:ea typeface="Helvetica Neue"/>
                <a:cs typeface="Helvetica Neue"/>
                <a:sym typeface="Helvetica Neue"/>
              </a:defRPr>
            </a:lvl2pPr>
            <a:lvl3pPr marL="1500187" indent="-611187" defTabSz="821531">
              <a:spcBef>
                <a:spcPts val="5900"/>
              </a:spcBef>
              <a:buSzPct val="145000"/>
              <a:defRPr sz="4400">
                <a:latin typeface="Helvetica Neue"/>
                <a:ea typeface="Helvetica Neue"/>
                <a:cs typeface="Helvetica Neue"/>
                <a:sym typeface="Helvetica Neue"/>
              </a:defRPr>
            </a:lvl3pPr>
            <a:lvl4pPr marL="1944687" indent="-611187" defTabSz="821531">
              <a:spcBef>
                <a:spcPts val="5900"/>
              </a:spcBef>
              <a:buSzPct val="145000"/>
              <a:defRPr sz="4400">
                <a:latin typeface="Helvetica Neue"/>
                <a:ea typeface="Helvetica Neue"/>
                <a:cs typeface="Helvetica Neue"/>
                <a:sym typeface="Helvetica Neue"/>
              </a:defRPr>
            </a:lvl4pPr>
            <a:lvl5pPr marL="2389187" indent="-611187" defTabSz="821531">
              <a:spcBef>
                <a:spcPts val="5900"/>
              </a:spcBef>
              <a:buSzPct val="145000"/>
              <a:defRPr sz="44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Shape 76"/>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lstStyle/>
          <a:p>
            <a:endParaRPr/>
          </a:p>
        </p:txBody>
      </p:sp>
      <p:sp>
        <p:nvSpPr>
          <p:cNvPr id="86" name="Shape 86"/>
          <p:cNvSpPr>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739900" y="355600"/>
            <a:ext cx="20904200" cy="344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Titeltext</a:t>
            </a:r>
          </a:p>
        </p:txBody>
      </p:sp>
      <p:sp>
        <p:nvSpPr>
          <p:cNvPr id="3" name="Shape 3"/>
          <p:cNvSpPr>
            <a:spLocks noGrp="1"/>
          </p:cNvSpPr>
          <p:nvPr>
            <p:ph type="body" idx="1"/>
          </p:nvPr>
        </p:nvSpPr>
        <p:spPr>
          <a:xfrm>
            <a:off x="1739900" y="3898900"/>
            <a:ext cx="20904200" cy="854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2"/>
          </p:nvPr>
        </p:nvSpPr>
        <p:spPr>
          <a:xfrm>
            <a:off x="11969750" y="13093700"/>
            <a:ext cx="419100" cy="457200"/>
          </a:xfrm>
          <a:prstGeom prst="rect">
            <a:avLst/>
          </a:prstGeom>
          <a:ln w="12700">
            <a:miter lim="400000"/>
          </a:ln>
        </p:spPr>
        <p:txBody>
          <a:bodyPr wrap="none" lIns="50800" tIns="50800" rIns="50800" bIns="50800">
            <a:spAutoFit/>
          </a:bodyPr>
          <a:lstStyle>
            <a:lvl1pPr defTabSz="825500">
              <a:defRPr sz="2400" b="0">
                <a:latin typeface="Gill Sans"/>
                <a:ea typeface="Gill Sans"/>
                <a:cs typeface="Gill Sans"/>
                <a:sym typeface="Gill Sans"/>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9pPr>
    </p:titleStyle>
    <p:bodyStyle>
      <a:lvl1pPr marL="11176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1pPr>
      <a:lvl2pPr marL="15621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2pPr>
      <a:lvl3pPr marL="20066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3pPr>
      <a:lvl4pPr marL="24511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4pPr>
      <a:lvl5pPr marL="28956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5pPr>
      <a:lvl6pPr marL="32512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6pPr>
      <a:lvl7pPr marL="36068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7pPr>
      <a:lvl8pPr marL="39624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8pPr>
      <a:lvl9pPr marL="43180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regeringen.se/pressmeddelanden/2019/04/regeringen-vill-ok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38" name="Shape 138"/>
          <p:cNvSpPr/>
          <p:nvPr/>
        </p:nvSpPr>
        <p:spPr>
          <a:xfrm>
            <a:off x="4582242" y="5775289"/>
            <a:ext cx="15219516" cy="2165422"/>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140" name="pasted-image.pdf"/>
          <p:cNvPicPr>
            <a:picLocks/>
          </p:cNvPicPr>
          <p:nvPr/>
        </p:nvPicPr>
        <p:blipFill>
          <a:blip r:embed="rId3">
            <a:extLst/>
          </a:blip>
          <a:stretch>
            <a:fillRect/>
          </a:stretch>
        </p:blipFill>
        <p:spPr>
          <a:xfrm>
            <a:off x="120162" y="-1970174"/>
            <a:ext cx="24096334" cy="18463719"/>
          </a:xfrm>
          <a:prstGeom prst="rect">
            <a:avLst/>
          </a:prstGeom>
          <a:ln w="12700">
            <a:miter lim="400000"/>
          </a:ln>
        </p:spPr>
      </p:pic>
      <p:sp>
        <p:nvSpPr>
          <p:cNvPr id="141" name="Shape 141"/>
          <p:cNvSpPr/>
          <p:nvPr/>
        </p:nvSpPr>
        <p:spPr>
          <a:xfrm>
            <a:off x="4559246" y="3471528"/>
            <a:ext cx="15219516" cy="3790158"/>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2" name="Shape 142"/>
          <p:cNvSpPr/>
          <p:nvPr/>
        </p:nvSpPr>
        <p:spPr>
          <a:xfrm>
            <a:off x="4846027" y="3471528"/>
            <a:ext cx="14434839" cy="37901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defRPr sz="12100">
                <a:latin typeface="Helvetica"/>
                <a:ea typeface="Helvetica"/>
                <a:cs typeface="Helvetica"/>
                <a:sym typeface="Helvetica"/>
              </a:defRPr>
            </a:lvl1pPr>
          </a:lstStyle>
          <a:p>
            <a:r>
              <a:rPr dirty="0"/>
              <a:t>Historien om de Globala målen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70" name="Shape 170"/>
          <p:cNvSpPr/>
          <p:nvPr/>
        </p:nvSpPr>
        <p:spPr>
          <a:xfrm>
            <a:off x="1549846" y="4115244"/>
            <a:ext cx="21284308" cy="614591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30000"/>
              </a:lnSpc>
              <a:defRPr sz="5000" b="0">
                <a:latin typeface="Helvetica"/>
                <a:ea typeface="Helvetica"/>
                <a:cs typeface="Helvetica"/>
                <a:sym typeface="Helvetica"/>
              </a:defRPr>
            </a:pPr>
            <a:r>
              <a:rPr dirty="0"/>
              <a:t>År 2014, ett år innan de Globala målen </a:t>
            </a:r>
            <a:r>
              <a:rPr dirty="0" smtClean="0"/>
              <a:t>lanserades</a:t>
            </a:r>
            <a:r>
              <a:rPr lang="sv-SE" dirty="0" smtClean="0"/>
              <a:t>,</a:t>
            </a:r>
            <a:r>
              <a:rPr dirty="0" smtClean="0"/>
              <a:t> </a:t>
            </a:r>
            <a:r>
              <a:rPr dirty="0"/>
              <a:t>tog den svenska kommunikatören Jakob Trollbäck och den brittiska filmskaparen </a:t>
            </a:r>
            <a:br>
              <a:rPr dirty="0"/>
            </a:br>
            <a:r>
              <a:rPr dirty="0"/>
              <a:t>Richard Curtis </a:t>
            </a:r>
            <a:r>
              <a:rPr dirty="0" smtClean="0"/>
              <a:t>sig</a:t>
            </a:r>
            <a:r>
              <a:rPr lang="sv-SE" dirty="0" smtClean="0"/>
              <a:t> an</a:t>
            </a:r>
            <a:r>
              <a:rPr dirty="0" smtClean="0"/>
              <a:t> </a:t>
            </a:r>
            <a:r>
              <a:rPr dirty="0"/>
              <a:t>uppdraget att göra de 17 målen förståeliga </a:t>
            </a:r>
            <a:br>
              <a:rPr dirty="0"/>
            </a:br>
            <a:r>
              <a:rPr dirty="0"/>
              <a:t>och engagerande. </a:t>
            </a:r>
          </a:p>
          <a:p>
            <a:pPr defTabSz="457200">
              <a:lnSpc>
                <a:spcPct val="130000"/>
              </a:lnSpc>
              <a:defRPr sz="5000" b="0">
                <a:latin typeface="Helvetica"/>
                <a:ea typeface="Helvetica"/>
                <a:cs typeface="Helvetica"/>
                <a:sym typeface="Helvetica"/>
              </a:defRPr>
            </a:pPr>
            <a:endParaRPr dirty="0"/>
          </a:p>
          <a:p>
            <a:pPr defTabSz="457200">
              <a:lnSpc>
                <a:spcPct val="130000"/>
              </a:lnSpc>
              <a:defRPr sz="5000" b="0">
                <a:latin typeface="Helvetica"/>
                <a:ea typeface="Helvetica"/>
                <a:cs typeface="Helvetica"/>
                <a:sym typeface="Helvetica"/>
              </a:defRPr>
            </a:pPr>
            <a:r>
              <a:rPr dirty="0"/>
              <a:t>Detta var det ursprungliga underlaget de fick från FN: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173" name="SDGs pg 18.pdf"/>
          <p:cNvPicPr>
            <a:picLocks noChangeAspect="1"/>
          </p:cNvPicPr>
          <p:nvPr/>
        </p:nvPicPr>
        <p:blipFill>
          <a:blip r:embed="rId3">
            <a:extLst/>
          </a:blip>
          <a:srcRect l="24663" t="27704" r="20526" b="42576"/>
          <a:stretch>
            <a:fillRect/>
          </a:stretch>
        </p:blipFill>
        <p:spPr>
          <a:xfrm>
            <a:off x="4017469" y="1121965"/>
            <a:ext cx="16349104" cy="1147193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176" name="SDGs pg 18.pdf"/>
          <p:cNvPicPr>
            <a:picLocks noChangeAspect="1"/>
          </p:cNvPicPr>
          <p:nvPr/>
        </p:nvPicPr>
        <p:blipFill>
          <a:blip r:embed="rId3">
            <a:extLst/>
          </a:blip>
          <a:srcRect l="24663" t="27704" r="20526" b="42576"/>
          <a:stretch>
            <a:fillRect/>
          </a:stretch>
        </p:blipFill>
        <p:spPr>
          <a:xfrm>
            <a:off x="4017469" y="1121965"/>
            <a:ext cx="16349104" cy="11471933"/>
          </a:xfrm>
          <a:prstGeom prst="rect">
            <a:avLst/>
          </a:prstGeom>
          <a:ln w="12700">
            <a:miter lim="400000"/>
          </a:ln>
        </p:spPr>
      </p:pic>
      <p:sp>
        <p:nvSpPr>
          <p:cNvPr id="177" name="Shape 177"/>
          <p:cNvSpPr/>
          <p:nvPr/>
        </p:nvSpPr>
        <p:spPr>
          <a:xfrm>
            <a:off x="191789" y="195361"/>
            <a:ext cx="24000422" cy="13325278"/>
          </a:xfrm>
          <a:prstGeom prst="rect">
            <a:avLst/>
          </a:prstGeom>
          <a:solidFill>
            <a:srgbClr val="000000">
              <a:alpha val="3492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8" name="Shape 178"/>
          <p:cNvSpPr/>
          <p:nvPr/>
        </p:nvSpPr>
        <p:spPr>
          <a:xfrm>
            <a:off x="4582242" y="5775289"/>
            <a:ext cx="15219516" cy="2165422"/>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9" name="Shape 179"/>
          <p:cNvSpPr/>
          <p:nvPr/>
        </p:nvSpPr>
        <p:spPr>
          <a:xfrm>
            <a:off x="4974580" y="6042421"/>
            <a:ext cx="14434840" cy="16311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defRPr sz="5000">
                <a:latin typeface="Helvetica"/>
                <a:ea typeface="Helvetica"/>
                <a:cs typeface="Helvetica"/>
                <a:sym typeface="Helvetica"/>
              </a:defRPr>
            </a:lvl1pPr>
          </a:lstStyle>
          <a:p>
            <a:r>
              <a:rPr dirty="0"/>
              <a:t>Hur får man jordens befolkning att bry sig om dessa mål?</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2" name="Shape 182"/>
          <p:cNvSpPr/>
          <p:nvPr/>
        </p:nvSpPr>
        <p:spPr>
          <a:xfrm>
            <a:off x="716675" y="4700991"/>
            <a:ext cx="22950650" cy="26979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a:solidFill>
                  <a:srgbClr val="FFFFFF"/>
                </a:solidFill>
                <a:latin typeface="Helvetica"/>
                <a:ea typeface="Helvetica"/>
                <a:cs typeface="Helvetica"/>
                <a:sym typeface="Helvetica"/>
              </a:defRPr>
            </a:lvl1pPr>
          </a:lstStyle>
          <a:p>
            <a:r>
              <a:rPr dirty="0"/>
              <a:t>FÖRENKLA SPRÅKET</a:t>
            </a:r>
          </a:p>
        </p:txBody>
      </p:sp>
      <p:sp>
        <p:nvSpPr>
          <p:cNvPr id="183" name="Shape 183"/>
          <p:cNvSpPr/>
          <p:nvPr/>
        </p:nvSpPr>
        <p:spPr>
          <a:xfrm>
            <a:off x="8024446" y="2699166"/>
            <a:ext cx="8335108" cy="2083528"/>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4" name="Shape 184"/>
          <p:cNvSpPr/>
          <p:nvPr/>
        </p:nvSpPr>
        <p:spPr>
          <a:xfrm>
            <a:off x="5668108" y="2544351"/>
            <a:ext cx="13047784" cy="2393157"/>
          </a:xfrm>
          <a:prstGeom prst="rect">
            <a:avLst/>
          </a:prstGeom>
          <a:ln w="12700">
            <a:miter lim="400000"/>
          </a:ln>
          <a:extLst>
            <a:ext uri="{C572A759-6A51-4108-AA02-DFA0A04FC94B}">
              <ma14:wrappingTextBoxFlag xmlns:ma14="http://schemas.microsoft.com/office/mac/drawingml/2011/main" val="1"/>
            </a:ext>
          </a:extLst>
        </p:spPr>
        <p:txBody>
          <a:bodyPr wrap="square" lIns="53578" tIns="53578" rIns="53578" bIns="53578" anchor="ctr">
            <a:spAutoFit/>
          </a:bodyPr>
          <a:lstStyle/>
          <a:p>
            <a:pPr>
              <a:defRPr sz="15000">
                <a:latin typeface="Helvetica"/>
                <a:ea typeface="Helvetica"/>
                <a:cs typeface="Helvetica"/>
                <a:sym typeface="Helvetica"/>
              </a:defRPr>
            </a:pPr>
            <a:r>
              <a:rPr dirty="0"/>
              <a:t>STEG</a:t>
            </a:r>
            <a:r>
              <a:rPr spc="1050" dirty="0"/>
              <a:t> </a:t>
            </a:r>
            <a:r>
              <a:rPr dirty="0"/>
              <a:t>1</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87" name="Shape 187"/>
          <p:cNvSpPr/>
          <p:nvPr/>
        </p:nvSpPr>
        <p:spPr>
          <a:xfrm>
            <a:off x="3553909" y="5871801"/>
            <a:ext cx="11024928" cy="869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latin typeface="Helvetica"/>
                <a:ea typeface="Helvetica"/>
                <a:cs typeface="Helvetica"/>
                <a:sym typeface="Helvetica"/>
              </a:defRPr>
            </a:lvl1pPr>
          </a:lstStyle>
          <a:p>
            <a:r>
              <a:t>End poverty in all its forms everywhere</a:t>
            </a:r>
          </a:p>
        </p:txBody>
      </p:sp>
      <p:sp>
        <p:nvSpPr>
          <p:cNvPr id="188" name="Shape 188"/>
          <p:cNvSpPr/>
          <p:nvPr/>
        </p:nvSpPr>
        <p:spPr>
          <a:xfrm>
            <a:off x="3650437" y="3578107"/>
            <a:ext cx="4494645" cy="822542"/>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9" name="Shape 189"/>
          <p:cNvSpPr/>
          <p:nvPr/>
        </p:nvSpPr>
        <p:spPr>
          <a:xfrm>
            <a:off x="3820609" y="3625226"/>
            <a:ext cx="1990751"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solidFill>
                  <a:srgbClr val="FFFFFF"/>
                </a:solidFill>
                <a:latin typeface="Helvetica"/>
                <a:ea typeface="Helvetica"/>
                <a:cs typeface="Helvetica"/>
                <a:sym typeface="Helvetica"/>
              </a:defRPr>
            </a:lvl1pPr>
          </a:lstStyle>
          <a:p>
            <a:r>
              <a:t>Goal 1</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92" name="Shape 192"/>
          <p:cNvSpPr/>
          <p:nvPr/>
        </p:nvSpPr>
        <p:spPr>
          <a:xfrm>
            <a:off x="3553909" y="5871801"/>
            <a:ext cx="11024928" cy="869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strike="sngStrike">
                <a:latin typeface="Helvetica"/>
                <a:ea typeface="Helvetica"/>
                <a:cs typeface="Helvetica"/>
                <a:sym typeface="Helvetica"/>
              </a:defRPr>
            </a:lvl1pPr>
          </a:lstStyle>
          <a:p>
            <a:r>
              <a:t>End poverty in all its forms everywhere</a:t>
            </a:r>
          </a:p>
        </p:txBody>
      </p:sp>
      <p:sp>
        <p:nvSpPr>
          <p:cNvPr id="193" name="Shape 193"/>
          <p:cNvSpPr/>
          <p:nvPr/>
        </p:nvSpPr>
        <p:spPr>
          <a:xfrm>
            <a:off x="3579603" y="6975042"/>
            <a:ext cx="4272162" cy="869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latin typeface="Helvetica"/>
                <a:ea typeface="Helvetica"/>
                <a:cs typeface="Helvetica"/>
                <a:sym typeface="Helvetica"/>
              </a:defRPr>
            </a:lvl1pPr>
          </a:lstStyle>
          <a:p>
            <a:r>
              <a:t>NO POVERTY</a:t>
            </a:r>
          </a:p>
        </p:txBody>
      </p:sp>
      <p:sp>
        <p:nvSpPr>
          <p:cNvPr id="194" name="Shape 194"/>
          <p:cNvSpPr/>
          <p:nvPr/>
        </p:nvSpPr>
        <p:spPr>
          <a:xfrm>
            <a:off x="3650437" y="3578107"/>
            <a:ext cx="4494645" cy="822542"/>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5" name="Shape 195"/>
          <p:cNvSpPr/>
          <p:nvPr/>
        </p:nvSpPr>
        <p:spPr>
          <a:xfrm>
            <a:off x="3820609" y="3625226"/>
            <a:ext cx="1990751"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solidFill>
                  <a:srgbClr val="FFFFFF"/>
                </a:solidFill>
                <a:latin typeface="Helvetica"/>
                <a:ea typeface="Helvetica"/>
                <a:cs typeface="Helvetica"/>
                <a:sym typeface="Helvetica"/>
              </a:defRPr>
            </a:lvl1pPr>
          </a:lstStyle>
          <a:p>
            <a:r>
              <a:t>Goal 1</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98" name="Shape 198"/>
          <p:cNvSpPr/>
          <p:nvPr/>
        </p:nvSpPr>
        <p:spPr>
          <a:xfrm>
            <a:off x="3579603" y="5427195"/>
            <a:ext cx="13315639" cy="17835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l">
              <a:lnSpc>
                <a:spcPct val="120000"/>
              </a:lnSpc>
              <a:defRPr sz="5000" b="0">
                <a:latin typeface="Helvetica"/>
                <a:ea typeface="Helvetica"/>
                <a:cs typeface="Helvetica"/>
                <a:sym typeface="Helvetica"/>
              </a:defRPr>
            </a:lvl1pPr>
          </a:lstStyle>
          <a:p>
            <a:r>
              <a:t>Make cities and human settlements inclusive, safe, resilient and sustainable</a:t>
            </a:r>
          </a:p>
        </p:txBody>
      </p:sp>
      <p:sp>
        <p:nvSpPr>
          <p:cNvPr id="199" name="Shape 199"/>
          <p:cNvSpPr/>
          <p:nvPr/>
        </p:nvSpPr>
        <p:spPr>
          <a:xfrm>
            <a:off x="3650437" y="3578107"/>
            <a:ext cx="4494645" cy="822542"/>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0" name="Shape 200"/>
          <p:cNvSpPr/>
          <p:nvPr/>
        </p:nvSpPr>
        <p:spPr>
          <a:xfrm>
            <a:off x="3820609" y="3625226"/>
            <a:ext cx="2297089"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solidFill>
                  <a:srgbClr val="FFFFFF"/>
                </a:solidFill>
                <a:latin typeface="Helvetica"/>
                <a:ea typeface="Helvetica"/>
                <a:cs typeface="Helvetica"/>
                <a:sym typeface="Helvetica"/>
              </a:defRPr>
            </a:lvl1pPr>
          </a:lstStyle>
          <a:p>
            <a:r>
              <a:t>Goal 11</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03" name="Shape 203"/>
          <p:cNvSpPr/>
          <p:nvPr/>
        </p:nvSpPr>
        <p:spPr>
          <a:xfrm>
            <a:off x="3579603" y="5427195"/>
            <a:ext cx="13315639" cy="17835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l">
              <a:lnSpc>
                <a:spcPct val="120000"/>
              </a:lnSpc>
              <a:defRPr sz="5000" b="0" strike="sngStrike">
                <a:latin typeface="Helvetica"/>
                <a:ea typeface="Helvetica"/>
                <a:cs typeface="Helvetica"/>
                <a:sym typeface="Helvetica"/>
              </a:defRPr>
            </a:lvl1pPr>
          </a:lstStyle>
          <a:p>
            <a:r>
              <a:t>Make cities and human settlements inclusive, safe, resilient and sustainable</a:t>
            </a:r>
          </a:p>
        </p:txBody>
      </p:sp>
      <p:sp>
        <p:nvSpPr>
          <p:cNvPr id="204" name="Shape 204"/>
          <p:cNvSpPr/>
          <p:nvPr/>
        </p:nvSpPr>
        <p:spPr>
          <a:xfrm>
            <a:off x="3579603" y="7546542"/>
            <a:ext cx="12845902" cy="869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latin typeface="Helvetica"/>
                <a:ea typeface="Helvetica"/>
                <a:cs typeface="Helvetica"/>
                <a:sym typeface="Helvetica"/>
              </a:defRPr>
            </a:lvl1pPr>
          </a:lstStyle>
          <a:p>
            <a:r>
              <a:t>SUSTAINABLE CITIES AND COMMUNITIES</a:t>
            </a:r>
          </a:p>
        </p:txBody>
      </p:sp>
      <p:sp>
        <p:nvSpPr>
          <p:cNvPr id="205" name="Shape 205"/>
          <p:cNvSpPr/>
          <p:nvPr/>
        </p:nvSpPr>
        <p:spPr>
          <a:xfrm>
            <a:off x="3650437" y="3578107"/>
            <a:ext cx="4494645" cy="822542"/>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6" name="Shape 206"/>
          <p:cNvSpPr/>
          <p:nvPr/>
        </p:nvSpPr>
        <p:spPr>
          <a:xfrm>
            <a:off x="3820609" y="3625226"/>
            <a:ext cx="2297089"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solidFill>
                  <a:srgbClr val="FFFFFF"/>
                </a:solidFill>
                <a:latin typeface="Helvetica"/>
                <a:ea typeface="Helvetica"/>
                <a:cs typeface="Helvetica"/>
                <a:sym typeface="Helvetica"/>
              </a:defRPr>
            </a:lvl1pPr>
          </a:lstStyle>
          <a:p>
            <a:r>
              <a:t>Goal 11</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09" name="Shape 209"/>
          <p:cNvSpPr/>
          <p:nvPr/>
        </p:nvSpPr>
        <p:spPr>
          <a:xfrm>
            <a:off x="3579603" y="4671464"/>
            <a:ext cx="16001696" cy="36123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l">
              <a:lnSpc>
                <a:spcPct val="120000"/>
              </a:lnSpc>
              <a:defRPr sz="5000" b="0">
                <a:latin typeface="Helvetica"/>
                <a:ea typeface="Helvetica"/>
                <a:cs typeface="Helvetica"/>
                <a:sym typeface="Helvetica"/>
              </a:defRPr>
            </a:lvl1pPr>
          </a:lstStyle>
          <a:p>
            <a:r>
              <a:t>Protect, restore and promote sustainable use of terrestrial ecosystems, sustainably manage forests, combat desertification, and halt and reverse land degradation and halt biodiversity loss</a:t>
            </a:r>
          </a:p>
        </p:txBody>
      </p:sp>
      <p:sp>
        <p:nvSpPr>
          <p:cNvPr id="210" name="Shape 210"/>
          <p:cNvSpPr/>
          <p:nvPr/>
        </p:nvSpPr>
        <p:spPr>
          <a:xfrm>
            <a:off x="3650437" y="3578107"/>
            <a:ext cx="4494645" cy="822542"/>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1" name="Shape 211"/>
          <p:cNvSpPr/>
          <p:nvPr/>
        </p:nvSpPr>
        <p:spPr>
          <a:xfrm>
            <a:off x="3820609" y="3625226"/>
            <a:ext cx="2343907"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solidFill>
                  <a:srgbClr val="FFFFFF"/>
                </a:solidFill>
                <a:latin typeface="Helvetica"/>
                <a:ea typeface="Helvetica"/>
                <a:cs typeface="Helvetica"/>
                <a:sym typeface="Helvetica"/>
              </a:defRPr>
            </a:lvl1pPr>
          </a:lstStyle>
          <a:p>
            <a:r>
              <a:t>Goal 15</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14" name="Shape 214"/>
          <p:cNvSpPr/>
          <p:nvPr/>
        </p:nvSpPr>
        <p:spPr>
          <a:xfrm>
            <a:off x="3579603" y="4671464"/>
            <a:ext cx="16001696" cy="36123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l">
              <a:lnSpc>
                <a:spcPct val="120000"/>
              </a:lnSpc>
              <a:defRPr sz="5000" b="0" strike="sngStrike">
                <a:latin typeface="Helvetica"/>
                <a:ea typeface="Helvetica"/>
                <a:cs typeface="Helvetica"/>
                <a:sym typeface="Helvetica"/>
              </a:defRPr>
            </a:lvl1pPr>
          </a:lstStyle>
          <a:p>
            <a:r>
              <a:t>Protect, restore and promote sustainable use of terrestrial ecosystems, sustainably manage forests, combat desertification, and halt and reverse land degradation and halt biodiversity loss</a:t>
            </a:r>
          </a:p>
        </p:txBody>
      </p:sp>
      <p:sp>
        <p:nvSpPr>
          <p:cNvPr id="215" name="Shape 215"/>
          <p:cNvSpPr/>
          <p:nvPr/>
        </p:nvSpPr>
        <p:spPr>
          <a:xfrm>
            <a:off x="3579603" y="8278479"/>
            <a:ext cx="16001696" cy="8691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l">
              <a:lnSpc>
                <a:spcPct val="120000"/>
              </a:lnSpc>
              <a:defRPr sz="5000" b="0">
                <a:latin typeface="Helvetica"/>
                <a:ea typeface="Helvetica"/>
                <a:cs typeface="Helvetica"/>
                <a:sym typeface="Helvetica"/>
              </a:defRPr>
            </a:lvl1pPr>
          </a:lstStyle>
          <a:p>
            <a:r>
              <a:t>LIFE ON LAND</a:t>
            </a:r>
          </a:p>
        </p:txBody>
      </p:sp>
      <p:sp>
        <p:nvSpPr>
          <p:cNvPr id="216" name="Shape 216"/>
          <p:cNvSpPr/>
          <p:nvPr/>
        </p:nvSpPr>
        <p:spPr>
          <a:xfrm>
            <a:off x="3650437" y="3578107"/>
            <a:ext cx="4494645" cy="822542"/>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7" name="Shape 217"/>
          <p:cNvSpPr/>
          <p:nvPr/>
        </p:nvSpPr>
        <p:spPr>
          <a:xfrm>
            <a:off x="3820609" y="3625226"/>
            <a:ext cx="2343907"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solidFill>
                  <a:srgbClr val="FFFFFF"/>
                </a:solidFill>
                <a:latin typeface="Helvetica"/>
                <a:ea typeface="Helvetica"/>
                <a:cs typeface="Helvetica"/>
                <a:sym typeface="Helvetica"/>
              </a:defRPr>
            </a:lvl1pPr>
          </a:lstStyle>
          <a:p>
            <a:r>
              <a:t>Goal 15</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5" name="Shape 145"/>
          <p:cNvSpPr/>
          <p:nvPr/>
        </p:nvSpPr>
        <p:spPr>
          <a:xfrm>
            <a:off x="1353412" y="4664963"/>
            <a:ext cx="21677177" cy="26979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a:solidFill>
                  <a:srgbClr val="FFFFFF"/>
                </a:solidFill>
                <a:latin typeface="Helvetica"/>
                <a:ea typeface="Helvetica"/>
                <a:cs typeface="Helvetica"/>
                <a:sym typeface="Helvetica"/>
              </a:defRPr>
            </a:lvl1pPr>
          </a:lstStyle>
          <a:p>
            <a:r>
              <a:t>NEW YORK, ÅR 2000</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0" name="Shape 220"/>
          <p:cNvSpPr/>
          <p:nvPr/>
        </p:nvSpPr>
        <p:spPr>
          <a:xfrm>
            <a:off x="691656" y="4743500"/>
            <a:ext cx="23000688" cy="5340404"/>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a:solidFill>
                  <a:srgbClr val="FFFFFF"/>
                </a:solidFill>
                <a:latin typeface="Helvetica"/>
                <a:ea typeface="Helvetica"/>
                <a:cs typeface="Helvetica"/>
                <a:sym typeface="Helvetica"/>
              </a:defRPr>
            </a:lvl1pPr>
          </a:lstStyle>
          <a:p>
            <a:r>
              <a:rPr dirty="0"/>
              <a:t>SKAPA ETT TYDLIGT </a:t>
            </a:r>
            <a:endParaRPr lang="sv-SE" dirty="0" smtClean="0"/>
          </a:p>
          <a:p>
            <a:r>
              <a:rPr dirty="0" smtClean="0"/>
              <a:t>VISUELLT </a:t>
            </a:r>
            <a:r>
              <a:rPr dirty="0"/>
              <a:t>SPRÅK</a:t>
            </a:r>
          </a:p>
        </p:txBody>
      </p:sp>
      <p:sp>
        <p:nvSpPr>
          <p:cNvPr id="221" name="Shape 221"/>
          <p:cNvSpPr/>
          <p:nvPr/>
        </p:nvSpPr>
        <p:spPr>
          <a:xfrm>
            <a:off x="7877907" y="2544761"/>
            <a:ext cx="8686801" cy="2269078"/>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2" name="Shape 222"/>
          <p:cNvSpPr/>
          <p:nvPr/>
        </p:nvSpPr>
        <p:spPr>
          <a:xfrm>
            <a:off x="8677696" y="2474422"/>
            <a:ext cx="7028608" cy="2393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p>
            <a:pPr>
              <a:defRPr sz="15000">
                <a:latin typeface="Helvetica"/>
                <a:ea typeface="Helvetica"/>
                <a:cs typeface="Helvetica"/>
                <a:sym typeface="Helvetica"/>
              </a:defRPr>
            </a:pPr>
            <a:r>
              <a:rPr dirty="0"/>
              <a:t>STEG</a:t>
            </a:r>
            <a:r>
              <a:rPr spc="1050" dirty="0"/>
              <a:t> </a:t>
            </a:r>
            <a:r>
              <a:rPr dirty="0"/>
              <a:t>2</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p>
            <a:endParaRPr/>
          </a:p>
        </p:txBody>
      </p:sp>
      <p:sp>
        <p:nvSpPr>
          <p:cNvPr id="225" name="Shape 225"/>
          <p:cNvSpPr>
            <a:spLocks noGrp="1"/>
          </p:cNvSpPr>
          <p:nvPr>
            <p:ph type="body" idx="1"/>
          </p:nvPr>
        </p:nvSpPr>
        <p:spPr>
          <a:prstGeom prst="rect">
            <a:avLst/>
          </a:prstGeom>
        </p:spPr>
        <p:txBody>
          <a:bodyPr/>
          <a:lstStyle/>
          <a:p>
            <a:endParaRPr/>
          </a:p>
        </p:txBody>
      </p:sp>
      <p:pic>
        <p:nvPicPr>
          <p:cNvPr id="226" name="pasted-image.pdf"/>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a:lstStyle/>
          <a:p>
            <a:endParaRPr/>
          </a:p>
        </p:txBody>
      </p:sp>
      <p:sp>
        <p:nvSpPr>
          <p:cNvPr id="229" name="Shape 229"/>
          <p:cNvSpPr>
            <a:spLocks noGrp="1"/>
          </p:cNvSpPr>
          <p:nvPr>
            <p:ph type="body" idx="1"/>
          </p:nvPr>
        </p:nvSpPr>
        <p:spPr>
          <a:prstGeom prst="rect">
            <a:avLst/>
          </a:prstGeom>
        </p:spPr>
        <p:txBody>
          <a:bodyPr/>
          <a:lstStyle/>
          <a:p>
            <a:endParaRPr/>
          </a:p>
        </p:txBody>
      </p:sp>
      <p:pic>
        <p:nvPicPr>
          <p:cNvPr id="230" name="pasted-image.pdf"/>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prstGeom prst="rect">
            <a:avLst/>
          </a:prstGeom>
        </p:spPr>
        <p:txBody>
          <a:bodyPr/>
          <a:lstStyle/>
          <a:p>
            <a:endParaRPr/>
          </a:p>
        </p:txBody>
      </p:sp>
      <p:sp>
        <p:nvSpPr>
          <p:cNvPr id="233" name="Shape 233"/>
          <p:cNvSpPr>
            <a:spLocks noGrp="1"/>
          </p:cNvSpPr>
          <p:nvPr>
            <p:ph type="body" idx="1"/>
          </p:nvPr>
        </p:nvSpPr>
        <p:spPr>
          <a:prstGeom prst="rect">
            <a:avLst/>
          </a:prstGeom>
        </p:spPr>
        <p:txBody>
          <a:bodyPr/>
          <a:lstStyle/>
          <a:p>
            <a:endParaRPr/>
          </a:p>
        </p:txBody>
      </p:sp>
      <p:pic>
        <p:nvPicPr>
          <p:cNvPr id="234" name="pasted-image.pdf"/>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237" name="pasted-image.pdf"/>
          <p:cNvPicPr>
            <a:picLocks/>
          </p:cNvPicPr>
          <p:nvPr/>
        </p:nvPicPr>
        <p:blipFill>
          <a:blip r:embed="rId3">
            <a:extLst/>
          </a:blip>
          <a:stretch>
            <a:fillRect/>
          </a:stretch>
        </p:blipFill>
        <p:spPr>
          <a:xfrm>
            <a:off x="2765227" y="-33371"/>
            <a:ext cx="18777346" cy="1438806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40" name="Shape 240"/>
          <p:cNvSpPr/>
          <p:nvPr/>
        </p:nvSpPr>
        <p:spPr>
          <a:xfrm>
            <a:off x="1549846" y="6240462"/>
            <a:ext cx="21284308" cy="1895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130000"/>
              </a:lnSpc>
              <a:defRPr sz="5000" b="0">
                <a:latin typeface="Helvetica"/>
                <a:ea typeface="Helvetica"/>
                <a:cs typeface="Helvetica"/>
                <a:sym typeface="Helvetica"/>
              </a:defRPr>
            </a:lvl1pPr>
          </a:lstStyle>
          <a:p>
            <a:r>
              <a:t>Tydliga och distinkta symboler tillsammans med 17 peppande färger skapade slutresultatet.</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243" name="pasted-image.pdf"/>
          <p:cNvPicPr>
            <a:picLocks noChangeAspect="1"/>
          </p:cNvPicPr>
          <p:nvPr/>
        </p:nvPicPr>
        <p:blipFill>
          <a:blip r:embed="rId3">
            <a:extLst/>
          </a:blip>
          <a:stretch>
            <a:fillRect/>
          </a:stretch>
        </p:blipFill>
        <p:spPr>
          <a:xfrm>
            <a:off x="2041288" y="1849860"/>
            <a:ext cx="20323751" cy="999775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46" name="Shape 246"/>
          <p:cNvSpPr/>
          <p:nvPr/>
        </p:nvSpPr>
        <p:spPr>
          <a:xfrm>
            <a:off x="1549846" y="6735762"/>
            <a:ext cx="21284308"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130000"/>
              </a:lnSpc>
              <a:defRPr sz="5000" b="0">
                <a:latin typeface="Helvetica"/>
                <a:ea typeface="Helvetica"/>
                <a:cs typeface="Helvetica"/>
                <a:sym typeface="Helvetica"/>
              </a:defRPr>
            </a:lvl1pPr>
          </a:lstStyle>
          <a:p>
            <a:r>
              <a:t>De översattes snabbt till svenska och andra språk.</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249" name="pasted-image.pdf"/>
          <p:cNvPicPr>
            <a:picLocks noChangeAspect="1"/>
          </p:cNvPicPr>
          <p:nvPr/>
        </p:nvPicPr>
        <p:blipFill>
          <a:blip r:embed="rId3">
            <a:extLst/>
          </a:blip>
          <a:stretch>
            <a:fillRect/>
          </a:stretch>
        </p:blipFill>
        <p:spPr>
          <a:xfrm>
            <a:off x="2025146" y="1855407"/>
            <a:ext cx="20333708" cy="1000518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2" name="Shape 252"/>
          <p:cNvSpPr/>
          <p:nvPr/>
        </p:nvSpPr>
        <p:spPr>
          <a:xfrm>
            <a:off x="1934570" y="4712482"/>
            <a:ext cx="20514859" cy="26979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spc="340">
                <a:solidFill>
                  <a:srgbClr val="FFFFFF"/>
                </a:solidFill>
                <a:latin typeface="Helvetica"/>
                <a:ea typeface="Helvetica"/>
                <a:cs typeface="Helvetica"/>
                <a:sym typeface="Helvetica"/>
              </a:defRPr>
            </a:lvl1pPr>
          </a:lstStyle>
          <a:p>
            <a:r>
              <a:t>NAMN &amp; LOGOTYP</a:t>
            </a:r>
          </a:p>
        </p:txBody>
      </p:sp>
      <p:sp>
        <p:nvSpPr>
          <p:cNvPr id="253" name="Shape 253"/>
          <p:cNvSpPr/>
          <p:nvPr/>
        </p:nvSpPr>
        <p:spPr>
          <a:xfrm>
            <a:off x="8253046" y="2389664"/>
            <a:ext cx="7877908" cy="1865813"/>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4" name="Shape 254"/>
          <p:cNvSpPr/>
          <p:nvPr/>
        </p:nvSpPr>
        <p:spPr>
          <a:xfrm>
            <a:off x="8611021" y="2143480"/>
            <a:ext cx="7161958" cy="2393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p>
            <a:pPr>
              <a:defRPr sz="15000">
                <a:latin typeface="Helvetica"/>
                <a:ea typeface="Helvetica"/>
                <a:cs typeface="Helvetica"/>
                <a:sym typeface="Helvetica"/>
              </a:defRPr>
            </a:pPr>
            <a:r>
              <a:rPr dirty="0"/>
              <a:t>STEG</a:t>
            </a:r>
            <a:r>
              <a:rPr spc="1050" dirty="0"/>
              <a:t> 3</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48" name="Shape 148"/>
          <p:cNvSpPr/>
          <p:nvPr/>
        </p:nvSpPr>
        <p:spPr>
          <a:xfrm>
            <a:off x="1146710" y="3560762"/>
            <a:ext cx="21975090" cy="6848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30000"/>
              </a:lnSpc>
              <a:defRPr sz="5000" b="0">
                <a:latin typeface="Helvetica"/>
                <a:ea typeface="Helvetica"/>
                <a:cs typeface="Helvetica"/>
                <a:sym typeface="Helvetica"/>
              </a:defRPr>
            </a:pPr>
            <a:r>
              <a:t>Historien om de Globala målen börjar redan år 2000 då FN bestämde sig </a:t>
            </a:r>
            <a:br/>
            <a:r>
              <a:t>att för första gången sätta en gemensam agenda för global utveckling.</a:t>
            </a:r>
          </a:p>
          <a:p>
            <a:pPr defTabSz="457200">
              <a:lnSpc>
                <a:spcPct val="130000"/>
              </a:lnSpc>
              <a:defRPr sz="5000" b="0">
                <a:latin typeface="Helvetica"/>
                <a:ea typeface="Helvetica"/>
                <a:cs typeface="Helvetica"/>
                <a:sym typeface="Helvetica"/>
              </a:defRPr>
            </a:pPr>
            <a:endParaRPr/>
          </a:p>
          <a:p>
            <a:pPr defTabSz="457200">
              <a:lnSpc>
                <a:spcPct val="130000"/>
              </a:lnSpc>
              <a:defRPr sz="5000" b="0">
                <a:latin typeface="Helvetica"/>
                <a:ea typeface="Helvetica"/>
                <a:cs typeface="Helvetica"/>
                <a:sym typeface="Helvetica"/>
              </a:defRPr>
            </a:pPr>
            <a:r>
              <a:t>Agendan som sträckte sig från år 2000 till år 2015 döptes till </a:t>
            </a:r>
            <a:r>
              <a:rPr b="1"/>
              <a:t>Millenniemålen </a:t>
            </a:r>
            <a:r>
              <a:t>(Millennium Development Goals). Det var åtta </a:t>
            </a:r>
            <a:br/>
            <a:r>
              <a:t>tidsbestämda mätbara mål för att tackla fattigdom, hunger, </a:t>
            </a:r>
            <a:br/>
            <a:r>
              <a:t>sjukdomar, analfabetism och diskriminering av kvinnor. </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57" name="Shape 257"/>
          <p:cNvSpPr/>
          <p:nvPr/>
        </p:nvSpPr>
        <p:spPr>
          <a:xfrm>
            <a:off x="6397387" y="3957615"/>
            <a:ext cx="11484434" cy="869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latin typeface="Helvetica"/>
                <a:ea typeface="Helvetica"/>
                <a:cs typeface="Helvetica"/>
                <a:sym typeface="Helvetica"/>
              </a:defRPr>
            </a:lvl1pPr>
          </a:lstStyle>
          <a:p>
            <a:r>
              <a:t>Sustainable Development Goals (SDGs)</a:t>
            </a:r>
          </a:p>
        </p:txBody>
      </p:sp>
      <p:sp>
        <p:nvSpPr>
          <p:cNvPr id="258" name="Shape 258"/>
          <p:cNvSpPr/>
          <p:nvPr/>
        </p:nvSpPr>
        <p:spPr>
          <a:xfrm>
            <a:off x="8323977" y="7989020"/>
            <a:ext cx="7319728"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a:latin typeface="Helvetica"/>
                <a:ea typeface="Helvetica"/>
                <a:cs typeface="Helvetica"/>
                <a:sym typeface="Helvetica"/>
              </a:defRPr>
            </a:lvl1pPr>
          </a:lstStyle>
          <a:p>
            <a:r>
              <a:t>Mål för hållbar utveckling </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61" name="Shape 261"/>
          <p:cNvSpPr/>
          <p:nvPr/>
        </p:nvSpPr>
        <p:spPr>
          <a:xfrm>
            <a:off x="6397387" y="3957615"/>
            <a:ext cx="11484434" cy="869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strike="sngStrike">
                <a:latin typeface="Helvetica"/>
                <a:ea typeface="Helvetica"/>
                <a:cs typeface="Helvetica"/>
                <a:sym typeface="Helvetica"/>
              </a:defRPr>
            </a:lvl1pPr>
          </a:lstStyle>
          <a:p>
            <a:r>
              <a:t>Sustainable Development Goals (SDGs)</a:t>
            </a:r>
          </a:p>
        </p:txBody>
      </p:sp>
      <p:sp>
        <p:nvSpPr>
          <p:cNvPr id="262" name="Shape 262"/>
          <p:cNvSpPr/>
          <p:nvPr/>
        </p:nvSpPr>
        <p:spPr>
          <a:xfrm>
            <a:off x="8323977" y="7989020"/>
            <a:ext cx="7319728" cy="869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5000" b="0" strike="sngStrike">
                <a:latin typeface="Helvetica"/>
                <a:ea typeface="Helvetica"/>
                <a:cs typeface="Helvetica"/>
                <a:sym typeface="Helvetica"/>
              </a:defRPr>
            </a:lvl1pPr>
          </a:lstStyle>
          <a:p>
            <a:r>
              <a:t>Mål för hållbar utveckling </a:t>
            </a:r>
          </a:p>
        </p:txBody>
      </p:sp>
      <p:sp>
        <p:nvSpPr>
          <p:cNvPr id="263" name="Shape 263"/>
          <p:cNvSpPr/>
          <p:nvPr/>
        </p:nvSpPr>
        <p:spPr>
          <a:xfrm>
            <a:off x="8863092" y="5270090"/>
            <a:ext cx="13220453" cy="1631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10000">
                <a:latin typeface="Helvetica"/>
                <a:ea typeface="Helvetica"/>
                <a:cs typeface="Helvetica"/>
                <a:sym typeface="Helvetica"/>
              </a:defRPr>
            </a:lvl1pPr>
          </a:lstStyle>
          <a:p>
            <a:r>
              <a:t>THE GLOBAL GOALS</a:t>
            </a:r>
          </a:p>
        </p:txBody>
      </p:sp>
      <p:sp>
        <p:nvSpPr>
          <p:cNvPr id="264" name="Shape 264"/>
          <p:cNvSpPr/>
          <p:nvPr/>
        </p:nvSpPr>
        <p:spPr>
          <a:xfrm>
            <a:off x="9296796" y="9301495"/>
            <a:ext cx="11219955" cy="16311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lgn="l">
              <a:defRPr sz="10000">
                <a:latin typeface="Helvetica"/>
                <a:ea typeface="Helvetica"/>
                <a:cs typeface="Helvetica"/>
                <a:sym typeface="Helvetica"/>
              </a:defRPr>
            </a:lvl1pPr>
          </a:lstStyle>
          <a:p>
            <a:r>
              <a:t>GLOBALA MÅLEN</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267" name="IMG_1936_GlobalGoals Logo.jpeg"/>
          <p:cNvPicPr>
            <a:picLocks noChangeAspect="1"/>
          </p:cNvPicPr>
          <p:nvPr/>
        </p:nvPicPr>
        <p:blipFill>
          <a:blip r:embed="rId3">
            <a:extLst/>
          </a:blip>
          <a:srcRect b="28255"/>
          <a:stretch>
            <a:fillRect/>
          </a:stretch>
        </p:blipFill>
        <p:spPr>
          <a:xfrm>
            <a:off x="3106340" y="1659929"/>
            <a:ext cx="18171476" cy="1039620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270" name="pasted-image.pdf"/>
          <p:cNvPicPr>
            <a:picLocks noChangeAspect="1"/>
          </p:cNvPicPr>
          <p:nvPr/>
        </p:nvPicPr>
        <p:blipFill>
          <a:blip r:embed="rId3">
            <a:extLst/>
          </a:blip>
          <a:stretch>
            <a:fillRect/>
          </a:stretch>
        </p:blipFill>
        <p:spPr>
          <a:xfrm>
            <a:off x="7843908" y="2216517"/>
            <a:ext cx="8696184" cy="928296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3" name="Shape 273"/>
          <p:cNvSpPr/>
          <p:nvPr/>
        </p:nvSpPr>
        <p:spPr>
          <a:xfrm>
            <a:off x="4276179" y="4711351"/>
            <a:ext cx="15831642" cy="26979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a:solidFill>
                  <a:srgbClr val="FFFFFF"/>
                </a:solidFill>
                <a:latin typeface="Helvetica"/>
                <a:ea typeface="Helvetica"/>
                <a:cs typeface="Helvetica"/>
                <a:sym typeface="Helvetica"/>
              </a:defRPr>
            </a:lvl1pPr>
          </a:lstStyle>
          <a:p>
            <a:r>
              <a:t>ETT MANIFEST</a:t>
            </a:r>
          </a:p>
        </p:txBody>
      </p:sp>
      <p:sp>
        <p:nvSpPr>
          <p:cNvPr id="274" name="Shape 274"/>
          <p:cNvSpPr/>
          <p:nvPr/>
        </p:nvSpPr>
        <p:spPr>
          <a:xfrm>
            <a:off x="8088923" y="2258319"/>
            <a:ext cx="8440615" cy="1773897"/>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5" name="Shape 275"/>
          <p:cNvSpPr/>
          <p:nvPr/>
        </p:nvSpPr>
        <p:spPr>
          <a:xfrm>
            <a:off x="8725321" y="1948690"/>
            <a:ext cx="7161958" cy="2393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p>
            <a:pPr>
              <a:defRPr sz="15000">
                <a:latin typeface="Helvetica"/>
                <a:ea typeface="Helvetica"/>
                <a:cs typeface="Helvetica"/>
                <a:sym typeface="Helvetica"/>
              </a:defRPr>
            </a:pPr>
            <a:r>
              <a:rPr dirty="0"/>
              <a:t>STEG</a:t>
            </a:r>
            <a:r>
              <a:rPr spc="1050" dirty="0"/>
              <a:t> 4</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78" name="Shape 278"/>
          <p:cNvSpPr/>
          <p:nvPr/>
        </p:nvSpPr>
        <p:spPr>
          <a:xfrm>
            <a:off x="1727910" y="388034"/>
            <a:ext cx="20928180" cy="13032587"/>
          </a:xfrm>
          <a:prstGeom prst="rect">
            <a:avLst/>
          </a:prstGeom>
          <a:ln w="12700">
            <a:miter lim="400000"/>
          </a:ln>
          <a:extLst>
            <a:ext uri="{C572A759-6A51-4108-AA02-DFA0A04FC94B}">
              <ma14:wrappingTextBoxFlag xmlns:ma14="http://schemas.microsoft.com/office/mac/drawingml/2011/main" val="1"/>
            </a:ext>
          </a:extLst>
        </p:spPr>
        <p:txBody>
          <a:bodyPr lIns="52251" tIns="52251" rIns="52251" bIns="52251">
            <a:spAutoFit/>
          </a:bodyPr>
          <a:lstStyle/>
          <a:p>
            <a:pPr marR="457200" algn="l" defTabSz="457200">
              <a:lnSpc>
                <a:spcPct val="120000"/>
              </a:lnSpc>
              <a:defRPr sz="4900">
                <a:solidFill>
                  <a:srgbClr val="DCDEE0"/>
                </a:solidFill>
                <a:latin typeface="Helvetica"/>
                <a:ea typeface="Helvetica"/>
                <a:cs typeface="Helvetica"/>
                <a:sym typeface="Helvetica"/>
              </a:defRPr>
            </a:pPr>
            <a:r>
              <a:rPr sz="4400" b="0" spc="-180" dirty="0">
                <a:solidFill>
                  <a:srgbClr val="000000"/>
                </a:solidFill>
              </a:rPr>
              <a:t>Tänk dig en helt annan värld.</a:t>
            </a:r>
            <a:r>
              <a:rPr sz="4400" b="0" spc="-195" dirty="0">
                <a:solidFill>
                  <a:srgbClr val="000000"/>
                </a:solidFill>
              </a:rPr>
              <a:t> </a:t>
            </a:r>
          </a:p>
          <a:p>
            <a:pPr marR="457200" algn="l" defTabSz="457200">
              <a:lnSpc>
                <a:spcPct val="120000"/>
              </a:lnSpc>
              <a:defRPr sz="4900">
                <a:solidFill>
                  <a:srgbClr val="DCDEE0"/>
                </a:solidFill>
                <a:latin typeface="Helvetica"/>
                <a:ea typeface="Helvetica"/>
                <a:cs typeface="Helvetica"/>
                <a:sym typeface="Helvetica"/>
              </a:defRPr>
            </a:pPr>
            <a:endParaRPr sz="4400" b="0" spc="-195" dirty="0">
              <a:solidFill>
                <a:srgbClr val="000000"/>
              </a:solidFill>
            </a:endParaRPr>
          </a:p>
          <a:p>
            <a:pPr marR="457200" algn="l" defTabSz="457200">
              <a:lnSpc>
                <a:spcPct val="120000"/>
              </a:lnSpc>
              <a:defRPr sz="4900">
                <a:solidFill>
                  <a:srgbClr val="DCDEE0"/>
                </a:solidFill>
                <a:latin typeface="Helvetica"/>
                <a:ea typeface="Helvetica"/>
                <a:cs typeface="Helvetica"/>
                <a:sym typeface="Helvetica"/>
              </a:defRPr>
            </a:pPr>
            <a:r>
              <a:rPr sz="4400" b="0" spc="-180" dirty="0">
                <a:solidFill>
                  <a:srgbClr val="000000"/>
                </a:solidFill>
              </a:rPr>
              <a:t>I den världen finns</a:t>
            </a:r>
            <a:r>
              <a:rPr sz="4400" b="0" spc="-195" dirty="0">
                <a:solidFill>
                  <a:srgbClr val="000000"/>
                </a:solidFill>
              </a:rPr>
              <a:t> </a:t>
            </a:r>
            <a:r>
              <a:rPr sz="4400" dirty="0">
                <a:solidFill>
                  <a:srgbClr val="E4243C"/>
                </a:solidFill>
              </a:rPr>
              <a:t>INGEN   FATTIGDOM</a:t>
            </a:r>
            <a:r>
              <a:rPr sz="4400" dirty="0"/>
              <a:t>  </a:t>
            </a:r>
            <a:r>
              <a:rPr sz="4400" b="0" spc="-180" dirty="0">
                <a:solidFill>
                  <a:srgbClr val="000000"/>
                </a:solidFill>
              </a:rPr>
              <a:t>eller</a:t>
            </a:r>
            <a:r>
              <a:rPr sz="4400" b="0" dirty="0">
                <a:solidFill>
                  <a:srgbClr val="000000"/>
                </a:solidFill>
              </a:rPr>
              <a:t> </a:t>
            </a:r>
            <a:r>
              <a:rPr sz="4400" dirty="0">
                <a:solidFill>
                  <a:srgbClr val="DDA63A"/>
                </a:solidFill>
              </a:rPr>
              <a:t> HUNGER .</a:t>
            </a:r>
            <a:r>
              <a:rPr sz="4400" dirty="0"/>
              <a:t>  </a:t>
            </a:r>
            <a:r>
              <a:rPr sz="4400" b="0" spc="-180" dirty="0">
                <a:solidFill>
                  <a:srgbClr val="000000"/>
                </a:solidFill>
              </a:rPr>
              <a:t>All har </a:t>
            </a:r>
            <a:r>
              <a:rPr sz="4400" spc="-195" dirty="0"/>
              <a:t> </a:t>
            </a:r>
            <a:r>
              <a:rPr sz="4400" dirty="0">
                <a:solidFill>
                  <a:srgbClr val="4CA037"/>
                </a:solidFill>
              </a:rPr>
              <a:t>HÄLSA  OCH  VÄLBEFINNANDE</a:t>
            </a:r>
            <a:r>
              <a:rPr sz="4400" dirty="0">
                <a:solidFill>
                  <a:srgbClr val="000000"/>
                </a:solidFill>
              </a:rPr>
              <a:t> </a:t>
            </a:r>
            <a:r>
              <a:rPr sz="4400" b="0" spc="-180" dirty="0">
                <a:solidFill>
                  <a:srgbClr val="000000"/>
                </a:solidFill>
              </a:rPr>
              <a:t>samtidigt som</a:t>
            </a:r>
            <a:r>
              <a:rPr sz="4400" dirty="0"/>
              <a:t>  </a:t>
            </a:r>
            <a:r>
              <a:rPr sz="4400" dirty="0">
                <a:solidFill>
                  <a:srgbClr val="C51C2E"/>
                </a:solidFill>
              </a:rPr>
              <a:t>GOD  UTBILDNING</a:t>
            </a:r>
            <a:r>
              <a:rPr sz="4400" dirty="0"/>
              <a:t> </a:t>
            </a:r>
            <a:r>
              <a:rPr sz="4400" b="0" spc="-180" dirty="0">
                <a:solidFill>
                  <a:srgbClr val="000000"/>
                </a:solidFill>
              </a:rPr>
              <a:t> har lett till ökad trygghet och</a:t>
            </a:r>
            <a:r>
              <a:rPr sz="4400" b="0" spc="-195" dirty="0">
                <a:solidFill>
                  <a:srgbClr val="FFFFFF"/>
                </a:solidFill>
              </a:rPr>
              <a:t> </a:t>
            </a:r>
            <a:r>
              <a:rPr sz="4400" dirty="0">
                <a:solidFill>
                  <a:srgbClr val="FF3A22"/>
                </a:solidFill>
              </a:rPr>
              <a:t>JÄMSTÄLLDHET</a:t>
            </a:r>
            <a:r>
              <a:rPr sz="4400" dirty="0">
                <a:solidFill>
                  <a:srgbClr val="FFFFFF"/>
                </a:solidFill>
              </a:rPr>
              <a:t>  </a:t>
            </a:r>
            <a:r>
              <a:rPr sz="4400" b="0" spc="-180" dirty="0">
                <a:solidFill>
                  <a:srgbClr val="000000"/>
                </a:solidFill>
              </a:rPr>
              <a:t>mellan könen.</a:t>
            </a:r>
            <a:r>
              <a:rPr sz="4400" dirty="0">
                <a:solidFill>
                  <a:srgbClr val="000000"/>
                </a:solidFill>
              </a:rPr>
              <a:t>  </a:t>
            </a:r>
            <a:r>
              <a:rPr sz="4400" b="0" spc="-180" dirty="0">
                <a:solidFill>
                  <a:srgbClr val="000000"/>
                </a:solidFill>
              </a:rPr>
              <a:t>Alla har tillgång till</a:t>
            </a:r>
            <a:r>
              <a:rPr sz="4400" b="0" spc="-180" dirty="0">
                <a:solidFill>
                  <a:srgbClr val="FFFFFF"/>
                </a:solidFill>
              </a:rPr>
              <a:t> </a:t>
            </a:r>
            <a:r>
              <a:rPr sz="4400" dirty="0">
                <a:solidFill>
                  <a:srgbClr val="26BDE2"/>
                </a:solidFill>
              </a:rPr>
              <a:t>RENT  VATTEN  OCH  SANITET,</a:t>
            </a:r>
            <a:r>
              <a:rPr sz="4400" dirty="0">
                <a:solidFill>
                  <a:srgbClr val="FFFFFF"/>
                </a:solidFill>
              </a:rPr>
              <a:t>  </a:t>
            </a:r>
            <a:r>
              <a:rPr sz="4400" b="0" spc="-180" dirty="0">
                <a:solidFill>
                  <a:srgbClr val="000000"/>
                </a:solidFill>
              </a:rPr>
              <a:t>och </a:t>
            </a:r>
            <a:r>
              <a:rPr sz="4400" dirty="0">
                <a:solidFill>
                  <a:srgbClr val="FCC30C"/>
                </a:solidFill>
              </a:rPr>
              <a:t>HÅLLBAR ENERGI</a:t>
            </a:r>
            <a:r>
              <a:rPr sz="4400" dirty="0">
                <a:solidFill>
                  <a:srgbClr val="FFFFFF"/>
                </a:solidFill>
              </a:rPr>
              <a:t> </a:t>
            </a:r>
            <a:r>
              <a:rPr sz="4400" b="0" spc="-180" dirty="0">
                <a:solidFill>
                  <a:srgbClr val="000000"/>
                </a:solidFill>
              </a:rPr>
              <a:t> driver planeten framåt.</a:t>
            </a:r>
            <a:r>
              <a:rPr sz="4400" b="0" spc="-195" dirty="0">
                <a:solidFill>
                  <a:srgbClr val="FFFFFF"/>
                </a:solidFill>
              </a:rPr>
              <a:t> </a:t>
            </a:r>
            <a:r>
              <a:rPr sz="4400" dirty="0">
                <a:solidFill>
                  <a:srgbClr val="A21A42"/>
                </a:solidFill>
              </a:rPr>
              <a:t>ANSTÄNDIGA  ARBETSVILLKOR </a:t>
            </a:r>
            <a:r>
              <a:rPr sz="4400" dirty="0"/>
              <a:t> </a:t>
            </a:r>
            <a:r>
              <a:rPr sz="4400" b="0" spc="-180" dirty="0">
                <a:solidFill>
                  <a:srgbClr val="000000"/>
                </a:solidFill>
              </a:rPr>
              <a:t>och</a:t>
            </a:r>
            <a:r>
              <a:rPr sz="4400" b="0" spc="-195" dirty="0">
                <a:solidFill>
                  <a:srgbClr val="000000"/>
                </a:solidFill>
              </a:rPr>
              <a:t> </a:t>
            </a:r>
            <a:r>
              <a:rPr sz="4400" dirty="0">
                <a:solidFill>
                  <a:srgbClr val="A21A42"/>
                </a:solidFill>
              </a:rPr>
              <a:t>EKONOMISK  TILVÄXT</a:t>
            </a:r>
            <a:r>
              <a:rPr sz="4400" b="0" spc="-195" dirty="0">
                <a:solidFill>
                  <a:srgbClr val="000000"/>
                </a:solidFill>
              </a:rPr>
              <a:t> </a:t>
            </a:r>
            <a:r>
              <a:rPr sz="4400" b="0" spc="-180" dirty="0">
                <a:solidFill>
                  <a:srgbClr val="000000"/>
                </a:solidFill>
              </a:rPr>
              <a:t>har skapat stabila samhällen, och investeringar i </a:t>
            </a:r>
            <a:r>
              <a:rPr sz="4400" dirty="0">
                <a:solidFill>
                  <a:srgbClr val="FD6826"/>
                </a:solidFill>
              </a:rPr>
              <a:t>HÅLLBAR INDUSTRI  OCH  INFRASTRUKTUR</a:t>
            </a:r>
            <a:r>
              <a:rPr sz="4400" dirty="0"/>
              <a:t>  </a:t>
            </a:r>
            <a:r>
              <a:rPr sz="4400" b="0" spc="-180" dirty="0">
                <a:solidFill>
                  <a:srgbClr val="000000"/>
                </a:solidFill>
              </a:rPr>
              <a:t>har lett till </a:t>
            </a:r>
            <a:r>
              <a:rPr sz="4400" b="0" spc="-180" dirty="0">
                <a:solidFill>
                  <a:srgbClr val="FFFFFF"/>
                </a:solidFill>
              </a:rPr>
              <a:t> </a:t>
            </a:r>
            <a:r>
              <a:rPr sz="4400" dirty="0">
                <a:solidFill>
                  <a:srgbClr val="DD2567"/>
                </a:solidFill>
              </a:rPr>
              <a:t>ÖKAD  JÄMLIKHET.</a:t>
            </a:r>
            <a:r>
              <a:rPr sz="4400" dirty="0">
                <a:solidFill>
                  <a:srgbClr val="FFFFFF"/>
                </a:solidFill>
              </a:rPr>
              <a:t>  </a:t>
            </a:r>
            <a:r>
              <a:rPr sz="4400" b="0" spc="-180" dirty="0">
                <a:solidFill>
                  <a:srgbClr val="000000"/>
                </a:solidFill>
              </a:rPr>
              <a:t>Alla bor i </a:t>
            </a:r>
            <a:r>
              <a:rPr sz="4400" dirty="0">
                <a:solidFill>
                  <a:srgbClr val="FD9D23"/>
                </a:solidFill>
              </a:rPr>
              <a:t>HÅLLBARA  STÄDER  OCH  SAMHÄLLEN  </a:t>
            </a:r>
            <a:r>
              <a:rPr sz="4400" dirty="0"/>
              <a:t> </a:t>
            </a:r>
            <a:r>
              <a:rPr sz="4400" b="0" spc="-180" dirty="0">
                <a:solidFill>
                  <a:srgbClr val="000000"/>
                </a:solidFill>
              </a:rPr>
              <a:t>där</a:t>
            </a:r>
            <a:r>
              <a:rPr sz="4400" dirty="0"/>
              <a:t>   </a:t>
            </a:r>
            <a:r>
              <a:rPr sz="4400" dirty="0">
                <a:solidFill>
                  <a:srgbClr val="C08B2F"/>
                </a:solidFill>
              </a:rPr>
              <a:t>HÅLLBAR  KONSUMTION  OCH  PRODUKTION</a:t>
            </a:r>
            <a:r>
              <a:rPr sz="4400" dirty="0">
                <a:solidFill>
                  <a:srgbClr val="FFFFFF"/>
                </a:solidFill>
              </a:rPr>
              <a:t>  </a:t>
            </a:r>
            <a:r>
              <a:rPr sz="4400" b="0" spc="-180" dirty="0">
                <a:solidFill>
                  <a:srgbClr val="000000"/>
                </a:solidFill>
              </a:rPr>
              <a:t>har hjälpt till att</a:t>
            </a:r>
            <a:r>
              <a:rPr sz="4400" b="0" spc="-195" dirty="0">
                <a:solidFill>
                  <a:srgbClr val="FFFFFF"/>
                </a:solidFill>
              </a:rPr>
              <a:t> </a:t>
            </a:r>
            <a:r>
              <a:rPr sz="4400" dirty="0">
                <a:solidFill>
                  <a:srgbClr val="3E7E43"/>
                </a:solidFill>
              </a:rPr>
              <a:t>BEKÄMPA  KLIMATFÖRÄNDRINGARNA .</a:t>
            </a:r>
            <a:r>
              <a:rPr sz="4400" b="0" spc="-180" dirty="0">
                <a:solidFill>
                  <a:srgbClr val="000000"/>
                </a:solidFill>
              </a:rPr>
              <a:t> Levande</a:t>
            </a:r>
            <a:r>
              <a:rPr sz="4400" b="0" spc="-195" dirty="0">
                <a:solidFill>
                  <a:srgbClr val="FFFFFF"/>
                </a:solidFill>
              </a:rPr>
              <a:t> </a:t>
            </a:r>
            <a:r>
              <a:rPr sz="4400" b="0" dirty="0">
                <a:solidFill>
                  <a:srgbClr val="FFFFFF"/>
                </a:solidFill>
              </a:rPr>
              <a:t> </a:t>
            </a:r>
            <a:r>
              <a:rPr sz="4400" dirty="0">
                <a:solidFill>
                  <a:srgbClr val="0B97D8"/>
                </a:solidFill>
              </a:rPr>
              <a:t>HAV  OCH   MARINA  RESURSER, </a:t>
            </a:r>
            <a:r>
              <a:rPr sz="4400" dirty="0">
                <a:solidFill>
                  <a:srgbClr val="FFFFFF"/>
                </a:solidFill>
              </a:rPr>
              <a:t> </a:t>
            </a:r>
            <a:r>
              <a:rPr sz="4400" b="0" spc="-180" dirty="0">
                <a:solidFill>
                  <a:srgbClr val="000000"/>
                </a:solidFill>
              </a:rPr>
              <a:t>välmående</a:t>
            </a:r>
            <a:r>
              <a:rPr sz="4400" b="0" spc="-195" dirty="0">
                <a:solidFill>
                  <a:srgbClr val="FFFFFF"/>
                </a:solidFill>
              </a:rPr>
              <a:t> </a:t>
            </a:r>
            <a:r>
              <a:rPr sz="4400" dirty="0"/>
              <a:t> </a:t>
            </a:r>
            <a:r>
              <a:rPr sz="4400" dirty="0">
                <a:solidFill>
                  <a:srgbClr val="56C02B"/>
                </a:solidFill>
              </a:rPr>
              <a:t>EKOSYSTEM  OCH  BIOLOGISK   MÅNGFALD</a:t>
            </a:r>
            <a:r>
              <a:rPr sz="4400" dirty="0"/>
              <a:t>   </a:t>
            </a:r>
            <a:r>
              <a:rPr sz="4400" b="0" spc="-180" dirty="0">
                <a:solidFill>
                  <a:srgbClr val="000000"/>
                </a:solidFill>
              </a:rPr>
              <a:t>berikar livet på jorden. Alla lever äntligen i </a:t>
            </a:r>
            <a:r>
              <a:rPr sz="4400" dirty="0">
                <a:solidFill>
                  <a:srgbClr val="00689D"/>
                </a:solidFill>
              </a:rPr>
              <a:t>FREDLIGA  OCH  INKLUDERANDE  SAMHÄLLEN</a:t>
            </a:r>
            <a:r>
              <a:rPr sz="4400" dirty="0">
                <a:solidFill>
                  <a:srgbClr val="FFFFFF"/>
                </a:solidFill>
              </a:rPr>
              <a:t>  </a:t>
            </a:r>
            <a:r>
              <a:rPr sz="4400" b="0" spc="-180" dirty="0">
                <a:solidFill>
                  <a:srgbClr val="000000"/>
                </a:solidFill>
              </a:rPr>
              <a:t>som stöds av institutioner och </a:t>
            </a:r>
            <a:r>
              <a:rPr sz="4400" dirty="0">
                <a:solidFill>
                  <a:srgbClr val="19486A"/>
                </a:solidFill>
              </a:rPr>
              <a:t>GLOBALA  PARTNERSKAP .  </a:t>
            </a:r>
          </a:p>
          <a:p>
            <a:pPr marR="457200" algn="l" defTabSz="457200">
              <a:lnSpc>
                <a:spcPct val="120000"/>
              </a:lnSpc>
              <a:defRPr sz="4900">
                <a:solidFill>
                  <a:srgbClr val="DCDEE0"/>
                </a:solidFill>
                <a:latin typeface="Helvetica"/>
                <a:ea typeface="Helvetica"/>
                <a:cs typeface="Helvetica"/>
                <a:sym typeface="Helvetica"/>
              </a:defRPr>
            </a:pPr>
            <a:endParaRPr sz="4400" dirty="0">
              <a:solidFill>
                <a:srgbClr val="19486A"/>
              </a:solidFill>
            </a:endParaRPr>
          </a:p>
          <a:p>
            <a:pPr marR="457200" algn="l" defTabSz="457200">
              <a:lnSpc>
                <a:spcPct val="120000"/>
              </a:lnSpc>
              <a:defRPr sz="4900">
                <a:solidFill>
                  <a:srgbClr val="DCDEE0"/>
                </a:solidFill>
                <a:latin typeface="Helvetica"/>
                <a:ea typeface="Helvetica"/>
                <a:cs typeface="Helvetica"/>
                <a:sym typeface="Helvetica"/>
              </a:defRPr>
            </a:pPr>
            <a:r>
              <a:rPr sz="4400" dirty="0">
                <a:solidFill>
                  <a:srgbClr val="19486A"/>
                </a:solidFill>
              </a:rPr>
              <a:t> </a:t>
            </a:r>
            <a:r>
              <a:rPr sz="4400" b="0" spc="-180" dirty="0">
                <a:solidFill>
                  <a:srgbClr val="000000"/>
                </a:solidFill>
              </a:rPr>
              <a:t>Tänk nu att den världen kan bli vår.</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81" name="Shape 281"/>
          <p:cNvSpPr/>
          <p:nvPr/>
        </p:nvSpPr>
        <p:spPr>
          <a:xfrm>
            <a:off x="1727910" y="352865"/>
            <a:ext cx="20928180" cy="13032587"/>
          </a:xfrm>
          <a:prstGeom prst="rect">
            <a:avLst/>
          </a:prstGeom>
          <a:ln w="12700">
            <a:miter lim="400000"/>
          </a:ln>
          <a:extLst>
            <a:ext uri="{C572A759-6A51-4108-AA02-DFA0A04FC94B}">
              <ma14:wrappingTextBoxFlag xmlns:ma14="http://schemas.microsoft.com/office/mac/drawingml/2011/main" val="1"/>
            </a:ext>
          </a:extLst>
        </p:spPr>
        <p:txBody>
          <a:bodyPr lIns="52251" tIns="52251" rIns="52251" bIns="52251">
            <a:spAutoFit/>
          </a:bodyPr>
          <a:lstStyle/>
          <a:p>
            <a:pPr marR="457200" algn="l" defTabSz="457200">
              <a:lnSpc>
                <a:spcPct val="120000"/>
              </a:lnSpc>
              <a:defRPr sz="4900">
                <a:solidFill>
                  <a:srgbClr val="F5F5F5"/>
                </a:solidFill>
                <a:latin typeface="Helvetica"/>
                <a:ea typeface="Helvetica"/>
                <a:cs typeface="Helvetica"/>
                <a:sym typeface="Helvetica"/>
              </a:defRPr>
            </a:pPr>
            <a:r>
              <a:rPr sz="4400" b="0" spc="-180" dirty="0"/>
              <a:t>Tänk dig en helt annan värld.</a:t>
            </a:r>
            <a:r>
              <a:rPr sz="4400" b="0" spc="-195" dirty="0"/>
              <a:t> </a:t>
            </a:r>
          </a:p>
          <a:p>
            <a:pPr marR="457200" algn="l" defTabSz="457200">
              <a:lnSpc>
                <a:spcPct val="120000"/>
              </a:lnSpc>
              <a:defRPr sz="4900">
                <a:solidFill>
                  <a:srgbClr val="DCDEE0"/>
                </a:solidFill>
                <a:latin typeface="Helvetica"/>
                <a:ea typeface="Helvetica"/>
                <a:cs typeface="Helvetica"/>
                <a:sym typeface="Helvetica"/>
              </a:defRPr>
            </a:pPr>
            <a:endParaRPr sz="4400" b="0" spc="-195" dirty="0"/>
          </a:p>
          <a:p>
            <a:pPr marR="457200" algn="l" defTabSz="457200">
              <a:lnSpc>
                <a:spcPct val="120000"/>
              </a:lnSpc>
              <a:defRPr sz="4900">
                <a:solidFill>
                  <a:srgbClr val="DCDEE0"/>
                </a:solidFill>
                <a:latin typeface="Helvetica"/>
                <a:ea typeface="Helvetica"/>
                <a:cs typeface="Helvetica"/>
                <a:sym typeface="Helvetica"/>
              </a:defRPr>
            </a:pPr>
            <a:r>
              <a:rPr sz="4400" b="0" spc="-180" dirty="0">
                <a:solidFill>
                  <a:srgbClr val="F5F5F5"/>
                </a:solidFill>
              </a:rPr>
              <a:t>I den världen finns</a:t>
            </a:r>
            <a:r>
              <a:rPr sz="4400" b="0" spc="-195" dirty="0">
                <a:solidFill>
                  <a:srgbClr val="000000"/>
                </a:solidFill>
              </a:rPr>
              <a:t> </a:t>
            </a:r>
            <a:r>
              <a:rPr sz="4400" dirty="0">
                <a:solidFill>
                  <a:srgbClr val="E4243C"/>
                </a:solidFill>
              </a:rPr>
              <a:t>INGEN   FATTIGDOM</a:t>
            </a:r>
            <a:r>
              <a:rPr sz="4400" dirty="0"/>
              <a:t> </a:t>
            </a:r>
            <a:r>
              <a:rPr sz="4400" dirty="0">
                <a:solidFill>
                  <a:srgbClr val="F5F5F5"/>
                </a:solidFill>
              </a:rPr>
              <a:t> </a:t>
            </a:r>
            <a:r>
              <a:rPr sz="4400" b="0" spc="-180" dirty="0">
                <a:solidFill>
                  <a:srgbClr val="F5F5F5"/>
                </a:solidFill>
              </a:rPr>
              <a:t>eller</a:t>
            </a:r>
            <a:r>
              <a:rPr sz="4400" b="0" dirty="0">
                <a:solidFill>
                  <a:srgbClr val="F5F5F5"/>
                </a:solidFill>
              </a:rPr>
              <a:t> </a:t>
            </a:r>
            <a:r>
              <a:rPr sz="4400" dirty="0">
                <a:solidFill>
                  <a:srgbClr val="F5F5F5"/>
                </a:solidFill>
              </a:rPr>
              <a:t> </a:t>
            </a:r>
            <a:r>
              <a:rPr sz="4400" dirty="0">
                <a:solidFill>
                  <a:srgbClr val="DDA63A"/>
                </a:solidFill>
              </a:rPr>
              <a:t>HUNGER </a:t>
            </a:r>
            <a:r>
              <a:rPr sz="4400" dirty="0"/>
              <a:t>  </a:t>
            </a:r>
            <a:r>
              <a:rPr sz="4400" b="0" spc="-180" dirty="0">
                <a:solidFill>
                  <a:srgbClr val="F5F5F5"/>
                </a:solidFill>
              </a:rPr>
              <a:t>All har</a:t>
            </a:r>
            <a:r>
              <a:rPr sz="4400" b="0" spc="-180" dirty="0">
                <a:solidFill>
                  <a:srgbClr val="000000"/>
                </a:solidFill>
              </a:rPr>
              <a:t> </a:t>
            </a:r>
            <a:r>
              <a:rPr sz="4400" spc="-195" dirty="0"/>
              <a:t> </a:t>
            </a:r>
            <a:r>
              <a:rPr sz="4400" dirty="0">
                <a:solidFill>
                  <a:srgbClr val="4CA037"/>
                </a:solidFill>
              </a:rPr>
              <a:t>HÄLSA  OCH  VÄLBEFINNANDE</a:t>
            </a:r>
            <a:r>
              <a:rPr sz="4400" dirty="0">
                <a:solidFill>
                  <a:srgbClr val="000000"/>
                </a:solidFill>
              </a:rPr>
              <a:t> </a:t>
            </a:r>
            <a:r>
              <a:rPr sz="4400" b="0" spc="-180" dirty="0">
                <a:solidFill>
                  <a:srgbClr val="F5F5F5"/>
                </a:solidFill>
              </a:rPr>
              <a:t>samtidigt som</a:t>
            </a:r>
            <a:r>
              <a:rPr sz="4400" dirty="0"/>
              <a:t>  </a:t>
            </a:r>
            <a:r>
              <a:rPr sz="4400" dirty="0">
                <a:solidFill>
                  <a:srgbClr val="C51C2E"/>
                </a:solidFill>
              </a:rPr>
              <a:t>GOD  UTBILDNING</a:t>
            </a:r>
            <a:r>
              <a:rPr sz="4400" dirty="0"/>
              <a:t> </a:t>
            </a:r>
            <a:r>
              <a:rPr sz="4400" b="0" spc="-180" dirty="0">
                <a:solidFill>
                  <a:srgbClr val="000000"/>
                </a:solidFill>
              </a:rPr>
              <a:t> </a:t>
            </a:r>
            <a:r>
              <a:rPr sz="4400" b="0" spc="-180" dirty="0">
                <a:solidFill>
                  <a:srgbClr val="F5F5F5"/>
                </a:solidFill>
              </a:rPr>
              <a:t>har lett till ökad trygghet och</a:t>
            </a:r>
            <a:r>
              <a:rPr sz="4400" b="0" spc="-195" dirty="0">
                <a:solidFill>
                  <a:srgbClr val="FFFFFF"/>
                </a:solidFill>
              </a:rPr>
              <a:t> </a:t>
            </a:r>
            <a:r>
              <a:rPr sz="4400" dirty="0">
                <a:solidFill>
                  <a:srgbClr val="FF3A22"/>
                </a:solidFill>
              </a:rPr>
              <a:t>JÄMSTÄLLDHET</a:t>
            </a:r>
            <a:r>
              <a:rPr sz="4400" dirty="0">
                <a:solidFill>
                  <a:srgbClr val="FFFFFF"/>
                </a:solidFill>
              </a:rPr>
              <a:t>  </a:t>
            </a:r>
            <a:r>
              <a:rPr sz="4400" b="0" spc="-180" dirty="0">
                <a:solidFill>
                  <a:srgbClr val="F5F5F5"/>
                </a:solidFill>
              </a:rPr>
              <a:t>mellan könen.</a:t>
            </a:r>
            <a:r>
              <a:rPr sz="4400" dirty="0">
                <a:solidFill>
                  <a:srgbClr val="F5F5F5"/>
                </a:solidFill>
              </a:rPr>
              <a:t>  </a:t>
            </a:r>
            <a:r>
              <a:rPr sz="4400" b="0" spc="-180" dirty="0">
                <a:solidFill>
                  <a:srgbClr val="F5F5F5"/>
                </a:solidFill>
              </a:rPr>
              <a:t>Alla har tillgång till</a:t>
            </a:r>
            <a:r>
              <a:rPr sz="4400" b="0" spc="-180" dirty="0">
                <a:solidFill>
                  <a:srgbClr val="FFFFFF"/>
                </a:solidFill>
              </a:rPr>
              <a:t> </a:t>
            </a:r>
            <a:r>
              <a:rPr sz="4400" dirty="0">
                <a:solidFill>
                  <a:srgbClr val="26BDE2"/>
                </a:solidFill>
              </a:rPr>
              <a:t>RENT  VATTEN  OCH  SANITET,</a:t>
            </a:r>
            <a:r>
              <a:rPr sz="4400" dirty="0">
                <a:solidFill>
                  <a:srgbClr val="FFFFFF"/>
                </a:solidFill>
              </a:rPr>
              <a:t>  </a:t>
            </a:r>
            <a:r>
              <a:rPr sz="4400" b="0" spc="-180" dirty="0">
                <a:solidFill>
                  <a:srgbClr val="F5F5F5"/>
                </a:solidFill>
              </a:rPr>
              <a:t>och</a:t>
            </a:r>
            <a:r>
              <a:rPr sz="4400" b="0" spc="-180" dirty="0">
                <a:solidFill>
                  <a:srgbClr val="000000"/>
                </a:solidFill>
              </a:rPr>
              <a:t> </a:t>
            </a:r>
            <a:r>
              <a:rPr sz="4400" dirty="0">
                <a:solidFill>
                  <a:srgbClr val="FCC30C"/>
                </a:solidFill>
              </a:rPr>
              <a:t>HÅLLBAR ENERGI</a:t>
            </a:r>
            <a:r>
              <a:rPr sz="4400" dirty="0">
                <a:solidFill>
                  <a:srgbClr val="FFFFFF"/>
                </a:solidFill>
              </a:rPr>
              <a:t> </a:t>
            </a:r>
            <a:r>
              <a:rPr sz="4400" b="0" spc="-180" dirty="0">
                <a:solidFill>
                  <a:srgbClr val="000000"/>
                </a:solidFill>
              </a:rPr>
              <a:t> </a:t>
            </a:r>
            <a:r>
              <a:rPr sz="4400" b="0" spc="-180" dirty="0">
                <a:solidFill>
                  <a:srgbClr val="F5F5F5"/>
                </a:solidFill>
              </a:rPr>
              <a:t>driver planeten framåt.</a:t>
            </a:r>
            <a:r>
              <a:rPr sz="4400" b="0" spc="-195" dirty="0">
                <a:solidFill>
                  <a:srgbClr val="FFFFFF"/>
                </a:solidFill>
              </a:rPr>
              <a:t> </a:t>
            </a:r>
            <a:r>
              <a:rPr sz="4400" dirty="0">
                <a:solidFill>
                  <a:srgbClr val="A21A42"/>
                </a:solidFill>
              </a:rPr>
              <a:t>ANSTÄNDIGA  ARBETSVILLKOR </a:t>
            </a:r>
            <a:r>
              <a:rPr sz="4400" dirty="0"/>
              <a:t> </a:t>
            </a:r>
            <a:r>
              <a:rPr sz="4400" b="0" spc="-180" dirty="0">
                <a:solidFill>
                  <a:srgbClr val="F5F5F5"/>
                </a:solidFill>
              </a:rPr>
              <a:t>och</a:t>
            </a:r>
            <a:r>
              <a:rPr sz="4400" b="0" spc="-195" dirty="0">
                <a:solidFill>
                  <a:srgbClr val="000000"/>
                </a:solidFill>
              </a:rPr>
              <a:t> </a:t>
            </a:r>
            <a:r>
              <a:rPr sz="4400" dirty="0">
                <a:solidFill>
                  <a:srgbClr val="A21A42"/>
                </a:solidFill>
              </a:rPr>
              <a:t>EKONOMISK  TILVÄXT</a:t>
            </a:r>
            <a:r>
              <a:rPr sz="4400" b="0" spc="-195" dirty="0">
                <a:solidFill>
                  <a:srgbClr val="000000"/>
                </a:solidFill>
              </a:rPr>
              <a:t> </a:t>
            </a:r>
            <a:r>
              <a:rPr sz="4400" b="0" spc="-180" dirty="0">
                <a:solidFill>
                  <a:srgbClr val="F5F5F5"/>
                </a:solidFill>
              </a:rPr>
              <a:t>har skapat stabila samhällen, och investeringar i</a:t>
            </a:r>
            <a:r>
              <a:rPr sz="4400" b="0" spc="-180" dirty="0">
                <a:solidFill>
                  <a:srgbClr val="000000"/>
                </a:solidFill>
              </a:rPr>
              <a:t> </a:t>
            </a:r>
            <a:r>
              <a:rPr sz="4400" dirty="0">
                <a:solidFill>
                  <a:srgbClr val="FD6826"/>
                </a:solidFill>
              </a:rPr>
              <a:t>HÅLLBAR INDUSTRI  OCH  INFRASTRUKTUR</a:t>
            </a:r>
            <a:r>
              <a:rPr sz="4400" dirty="0"/>
              <a:t>  </a:t>
            </a:r>
            <a:r>
              <a:rPr sz="4400" b="0" spc="-180" dirty="0">
                <a:solidFill>
                  <a:srgbClr val="F4F4F4"/>
                </a:solidFill>
              </a:rPr>
              <a:t>har lett </a:t>
            </a:r>
            <a:r>
              <a:rPr sz="4400" b="0" spc="-180" dirty="0">
                <a:solidFill>
                  <a:srgbClr val="F5F5F5"/>
                </a:solidFill>
              </a:rPr>
              <a:t>till </a:t>
            </a:r>
            <a:r>
              <a:rPr sz="4400" b="0" spc="-180" dirty="0">
                <a:solidFill>
                  <a:srgbClr val="FFFFFF"/>
                </a:solidFill>
              </a:rPr>
              <a:t> </a:t>
            </a:r>
            <a:r>
              <a:rPr sz="4400" dirty="0">
                <a:solidFill>
                  <a:srgbClr val="DD2567"/>
                </a:solidFill>
              </a:rPr>
              <a:t>ÖKAD  JÄMLIKHET.</a:t>
            </a:r>
            <a:r>
              <a:rPr sz="4400" dirty="0">
                <a:solidFill>
                  <a:srgbClr val="FFFFFF"/>
                </a:solidFill>
              </a:rPr>
              <a:t>  </a:t>
            </a:r>
            <a:r>
              <a:rPr sz="4400" b="0" spc="-180" dirty="0">
                <a:solidFill>
                  <a:srgbClr val="F5F5F5"/>
                </a:solidFill>
              </a:rPr>
              <a:t>Alla bor i</a:t>
            </a:r>
            <a:r>
              <a:rPr sz="4400" b="0" spc="-180" dirty="0">
                <a:solidFill>
                  <a:srgbClr val="000000"/>
                </a:solidFill>
              </a:rPr>
              <a:t> </a:t>
            </a:r>
            <a:r>
              <a:rPr sz="4400" dirty="0">
                <a:solidFill>
                  <a:srgbClr val="FD9D23"/>
                </a:solidFill>
              </a:rPr>
              <a:t>HÅLLBARA  STÄDER  OCH  SAMHÄLLEN  </a:t>
            </a:r>
            <a:r>
              <a:rPr sz="4400" dirty="0"/>
              <a:t> </a:t>
            </a:r>
            <a:r>
              <a:rPr sz="4400" b="0" spc="-180" dirty="0">
                <a:solidFill>
                  <a:srgbClr val="F5F5F5"/>
                </a:solidFill>
              </a:rPr>
              <a:t>där</a:t>
            </a:r>
            <a:r>
              <a:rPr sz="4400" dirty="0"/>
              <a:t>   </a:t>
            </a:r>
            <a:r>
              <a:rPr sz="4400" dirty="0">
                <a:solidFill>
                  <a:srgbClr val="C08B2F"/>
                </a:solidFill>
              </a:rPr>
              <a:t>HÅLLBAR  KONSUMTION  OCH  PRODUKTION</a:t>
            </a:r>
            <a:r>
              <a:rPr sz="4400" dirty="0">
                <a:solidFill>
                  <a:srgbClr val="FFFFFF"/>
                </a:solidFill>
              </a:rPr>
              <a:t>  </a:t>
            </a:r>
            <a:r>
              <a:rPr sz="4400" b="0" spc="-180" dirty="0">
                <a:solidFill>
                  <a:srgbClr val="F5F5F5"/>
                </a:solidFill>
              </a:rPr>
              <a:t>har hjälpt till att</a:t>
            </a:r>
            <a:r>
              <a:rPr sz="4400" b="0" spc="-195" dirty="0">
                <a:solidFill>
                  <a:srgbClr val="FFFFFF"/>
                </a:solidFill>
              </a:rPr>
              <a:t> </a:t>
            </a:r>
            <a:r>
              <a:rPr sz="4400" dirty="0">
                <a:solidFill>
                  <a:srgbClr val="3E7E43"/>
                </a:solidFill>
              </a:rPr>
              <a:t>BEKÄMPA  KLIMATFÖRÄNDRINGARNA .</a:t>
            </a:r>
            <a:r>
              <a:rPr sz="4400" b="0" spc="-180" dirty="0">
                <a:solidFill>
                  <a:srgbClr val="000000"/>
                </a:solidFill>
              </a:rPr>
              <a:t> </a:t>
            </a:r>
            <a:r>
              <a:rPr sz="4400" b="0" spc="-180" dirty="0">
                <a:solidFill>
                  <a:srgbClr val="F5F5F5"/>
                </a:solidFill>
              </a:rPr>
              <a:t>Levande</a:t>
            </a:r>
            <a:r>
              <a:rPr sz="4400" b="0" spc="-195" dirty="0">
                <a:solidFill>
                  <a:srgbClr val="FFFFFF"/>
                </a:solidFill>
              </a:rPr>
              <a:t> </a:t>
            </a:r>
            <a:r>
              <a:rPr sz="4400" b="0" dirty="0">
                <a:solidFill>
                  <a:srgbClr val="FFFFFF"/>
                </a:solidFill>
              </a:rPr>
              <a:t> </a:t>
            </a:r>
            <a:r>
              <a:rPr sz="4400" dirty="0">
                <a:solidFill>
                  <a:srgbClr val="0B97D8"/>
                </a:solidFill>
              </a:rPr>
              <a:t>HAV  OCH   MARINA  RESURSER, </a:t>
            </a:r>
            <a:r>
              <a:rPr sz="4400" dirty="0">
                <a:solidFill>
                  <a:srgbClr val="FFFFFF"/>
                </a:solidFill>
              </a:rPr>
              <a:t> </a:t>
            </a:r>
            <a:r>
              <a:rPr sz="4400" b="0" spc="-180" dirty="0">
                <a:solidFill>
                  <a:srgbClr val="F5F5F5"/>
                </a:solidFill>
              </a:rPr>
              <a:t>välmående</a:t>
            </a:r>
            <a:r>
              <a:rPr sz="4400" b="0" spc="-195" dirty="0">
                <a:solidFill>
                  <a:srgbClr val="FFFFFF"/>
                </a:solidFill>
              </a:rPr>
              <a:t> </a:t>
            </a:r>
            <a:r>
              <a:rPr sz="4400" dirty="0"/>
              <a:t> </a:t>
            </a:r>
            <a:r>
              <a:rPr sz="4400" dirty="0">
                <a:solidFill>
                  <a:srgbClr val="56C02B"/>
                </a:solidFill>
              </a:rPr>
              <a:t>EKOSYSTEM  OCH  BIOLOGISK   MÅNGFALD</a:t>
            </a:r>
            <a:r>
              <a:rPr sz="4400" dirty="0"/>
              <a:t>   </a:t>
            </a:r>
            <a:r>
              <a:rPr sz="4400" b="0" spc="-180" dirty="0">
                <a:solidFill>
                  <a:srgbClr val="F5F5F5"/>
                </a:solidFill>
              </a:rPr>
              <a:t>berikar livet på jorden. Alla lever äntligen i</a:t>
            </a:r>
            <a:r>
              <a:rPr sz="4400" b="0" spc="-180" dirty="0">
                <a:solidFill>
                  <a:srgbClr val="000000"/>
                </a:solidFill>
              </a:rPr>
              <a:t> </a:t>
            </a:r>
            <a:r>
              <a:rPr sz="4400" dirty="0">
                <a:solidFill>
                  <a:srgbClr val="00689D"/>
                </a:solidFill>
              </a:rPr>
              <a:t>FREDLIGA  OCH  INKLUDERANDE  SAMHÄLLEN</a:t>
            </a:r>
            <a:r>
              <a:rPr sz="4400" dirty="0">
                <a:solidFill>
                  <a:srgbClr val="FFFFFF"/>
                </a:solidFill>
              </a:rPr>
              <a:t> </a:t>
            </a:r>
            <a:r>
              <a:rPr sz="4400" dirty="0">
                <a:solidFill>
                  <a:srgbClr val="F5F5F5"/>
                </a:solidFill>
              </a:rPr>
              <a:t> </a:t>
            </a:r>
            <a:r>
              <a:rPr sz="4400" b="0" spc="-180" dirty="0">
                <a:solidFill>
                  <a:srgbClr val="F5F5F5"/>
                </a:solidFill>
              </a:rPr>
              <a:t>som stöds av institutioner och</a:t>
            </a:r>
            <a:r>
              <a:rPr sz="4400" b="0" spc="-180" dirty="0">
                <a:solidFill>
                  <a:srgbClr val="000000"/>
                </a:solidFill>
              </a:rPr>
              <a:t> </a:t>
            </a:r>
            <a:r>
              <a:rPr sz="4400" dirty="0">
                <a:solidFill>
                  <a:srgbClr val="19486A"/>
                </a:solidFill>
              </a:rPr>
              <a:t>GLOBALA  PARTNERSKAP   </a:t>
            </a:r>
          </a:p>
          <a:p>
            <a:pPr marR="457200" algn="l" defTabSz="457200">
              <a:lnSpc>
                <a:spcPct val="120000"/>
              </a:lnSpc>
              <a:defRPr sz="4900">
                <a:solidFill>
                  <a:srgbClr val="DCDEE0"/>
                </a:solidFill>
                <a:latin typeface="Helvetica"/>
                <a:ea typeface="Helvetica"/>
                <a:cs typeface="Helvetica"/>
                <a:sym typeface="Helvetica"/>
              </a:defRPr>
            </a:pPr>
            <a:endParaRPr sz="4400" dirty="0">
              <a:solidFill>
                <a:srgbClr val="19486A"/>
              </a:solidFill>
            </a:endParaRPr>
          </a:p>
          <a:p>
            <a:pPr marR="457200" algn="l" defTabSz="457200">
              <a:lnSpc>
                <a:spcPct val="120000"/>
              </a:lnSpc>
              <a:defRPr sz="4900">
                <a:solidFill>
                  <a:srgbClr val="F5F5F5"/>
                </a:solidFill>
                <a:latin typeface="Helvetica"/>
                <a:ea typeface="Helvetica"/>
                <a:cs typeface="Helvetica"/>
                <a:sym typeface="Helvetica"/>
              </a:defRPr>
            </a:pPr>
            <a:r>
              <a:rPr sz="4400" dirty="0"/>
              <a:t> </a:t>
            </a:r>
            <a:r>
              <a:rPr sz="4400" b="0" spc="-180" dirty="0"/>
              <a:t>Tänk nu att den världen kan bli vår.</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4" name="Shape 284"/>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5" name="Shape 285"/>
          <p:cNvSpPr/>
          <p:nvPr/>
        </p:nvSpPr>
        <p:spPr>
          <a:xfrm>
            <a:off x="7983415" y="2362849"/>
            <a:ext cx="8405447" cy="1773897"/>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6" name="Shape 286"/>
          <p:cNvSpPr/>
          <p:nvPr/>
        </p:nvSpPr>
        <p:spPr>
          <a:xfrm>
            <a:off x="8712621" y="2019027"/>
            <a:ext cx="7161958" cy="2393157"/>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p>
            <a:pPr>
              <a:defRPr sz="15000">
                <a:latin typeface="Helvetica"/>
                <a:ea typeface="Helvetica"/>
                <a:cs typeface="Helvetica"/>
                <a:sym typeface="Helvetica"/>
              </a:defRPr>
            </a:pPr>
            <a:r>
              <a:rPr dirty="0"/>
              <a:t>STEG</a:t>
            </a:r>
            <a:r>
              <a:rPr spc="1050" dirty="0"/>
              <a:t> 5</a:t>
            </a:r>
          </a:p>
        </p:txBody>
      </p:sp>
      <p:sp>
        <p:nvSpPr>
          <p:cNvPr id="287" name="Shape 287"/>
          <p:cNvSpPr/>
          <p:nvPr/>
        </p:nvSpPr>
        <p:spPr>
          <a:xfrm>
            <a:off x="2994369" y="4743501"/>
            <a:ext cx="18395260" cy="5340404"/>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p>
            <a:pPr>
              <a:defRPr sz="17000">
                <a:solidFill>
                  <a:srgbClr val="FFFFFF"/>
                </a:solidFill>
                <a:latin typeface="Helvetica"/>
                <a:ea typeface="Helvetica"/>
                <a:cs typeface="Helvetica"/>
                <a:sym typeface="Helvetica"/>
              </a:defRPr>
            </a:pPr>
            <a:r>
              <a:rPr dirty="0"/>
              <a:t>ATT FÖRKLARA  </a:t>
            </a:r>
            <a:endParaRPr lang="sv-SE" dirty="0" smtClean="0"/>
          </a:p>
          <a:p>
            <a:pPr>
              <a:defRPr sz="17000">
                <a:solidFill>
                  <a:srgbClr val="FFFFFF"/>
                </a:solidFill>
                <a:latin typeface="Helvetica"/>
                <a:ea typeface="Helvetica"/>
                <a:cs typeface="Helvetica"/>
                <a:sym typeface="Helvetica"/>
              </a:defRPr>
            </a:pPr>
            <a:r>
              <a:rPr dirty="0" smtClean="0"/>
              <a:t>169</a:t>
            </a:r>
            <a:r>
              <a:rPr spc="850" dirty="0" smtClean="0"/>
              <a:t> </a:t>
            </a:r>
            <a:r>
              <a:rPr dirty="0"/>
              <a:t>DELMÅL</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90" name="Shape 290"/>
          <p:cNvSpPr/>
          <p:nvPr/>
        </p:nvSpPr>
        <p:spPr>
          <a:xfrm>
            <a:off x="3421697" y="2551125"/>
            <a:ext cx="17540606" cy="332803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120000"/>
              </a:lnSpc>
              <a:defRPr sz="9500" b="0">
                <a:latin typeface="Helvetica"/>
                <a:ea typeface="Helvetica"/>
                <a:cs typeface="Helvetica"/>
                <a:sym typeface="Helvetica"/>
              </a:defRPr>
            </a:lvl1pPr>
          </a:lstStyle>
          <a:p>
            <a:r>
              <a:t>DE 17 MÅLEN BERÄTTAR VAD VI MÅSTE BRY OSS OM</a:t>
            </a:r>
          </a:p>
        </p:txBody>
      </p:sp>
      <p:sp>
        <p:nvSpPr>
          <p:cNvPr id="291" name="Shape 291"/>
          <p:cNvSpPr/>
          <p:nvPr/>
        </p:nvSpPr>
        <p:spPr>
          <a:xfrm>
            <a:off x="6723185" y="8308120"/>
            <a:ext cx="10937630" cy="1696245"/>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2" name="Shape 292"/>
          <p:cNvSpPr/>
          <p:nvPr/>
        </p:nvSpPr>
        <p:spPr>
          <a:xfrm>
            <a:off x="6405274" y="8176107"/>
            <a:ext cx="11573452" cy="1898596"/>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defTabSz="457200">
              <a:lnSpc>
                <a:spcPct val="120000"/>
              </a:lnSpc>
              <a:defRPr sz="9500" b="0" spc="-95">
                <a:solidFill>
                  <a:srgbClr val="FFFFFF"/>
                </a:solidFill>
                <a:latin typeface="Helvetica"/>
                <a:ea typeface="Helvetica"/>
                <a:cs typeface="Helvetica"/>
                <a:sym typeface="Helvetica"/>
              </a:defRPr>
            </a:lvl1pPr>
          </a:lstStyle>
          <a:p>
            <a:r>
              <a:rPr dirty="0"/>
              <a:t>VAD VI SKA GÖRA</a:t>
            </a:r>
          </a:p>
        </p:txBody>
      </p:sp>
      <p:sp>
        <p:nvSpPr>
          <p:cNvPr id="293" name="Shape 293"/>
          <p:cNvSpPr/>
          <p:nvPr/>
        </p:nvSpPr>
        <p:spPr>
          <a:xfrm>
            <a:off x="5064331" y="6242342"/>
            <a:ext cx="13673582" cy="1898596"/>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defTabSz="457200">
              <a:lnSpc>
                <a:spcPct val="120000"/>
              </a:lnSpc>
              <a:defRPr sz="9500" b="0">
                <a:latin typeface="Helvetica"/>
                <a:ea typeface="Helvetica"/>
                <a:cs typeface="Helvetica"/>
                <a:sym typeface="Helvetica"/>
              </a:defRPr>
            </a:lvl1pPr>
          </a:lstStyle>
          <a:p>
            <a:r>
              <a:rPr dirty="0"/>
              <a:t>MEN DE SÄGER INTE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296" name="Shape 296"/>
          <p:cNvSpPr/>
          <p:nvPr/>
        </p:nvSpPr>
        <p:spPr>
          <a:xfrm>
            <a:off x="3773390" y="1897711"/>
            <a:ext cx="17540606" cy="332803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120000"/>
              </a:lnSpc>
              <a:defRPr sz="9500" b="0">
                <a:latin typeface="Helvetica"/>
                <a:ea typeface="Helvetica"/>
                <a:cs typeface="Helvetica"/>
                <a:sym typeface="Helvetica"/>
              </a:defRPr>
            </a:lvl1pPr>
          </a:lstStyle>
          <a:p>
            <a:r>
              <a:t>DE 17 MÅLEN ÄR KATEGORIER.</a:t>
            </a:r>
          </a:p>
        </p:txBody>
      </p:sp>
      <p:sp>
        <p:nvSpPr>
          <p:cNvPr id="297" name="Shape 297"/>
          <p:cNvSpPr/>
          <p:nvPr/>
        </p:nvSpPr>
        <p:spPr>
          <a:xfrm>
            <a:off x="5165590" y="5921170"/>
            <a:ext cx="13951220" cy="3328036"/>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8" name="Shape 298"/>
          <p:cNvSpPr/>
          <p:nvPr/>
        </p:nvSpPr>
        <p:spPr>
          <a:xfrm>
            <a:off x="5165590" y="5933911"/>
            <a:ext cx="13951220" cy="332803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120000"/>
              </a:lnSpc>
              <a:defRPr sz="9500" b="0">
                <a:solidFill>
                  <a:srgbClr val="FFFFFF"/>
                </a:solidFill>
                <a:latin typeface="Helvetica"/>
                <a:ea typeface="Helvetica"/>
                <a:cs typeface="Helvetica"/>
                <a:sym typeface="Helvetica"/>
              </a:defRPr>
            </a:lvl1pPr>
          </a:lstStyle>
          <a:p>
            <a:r>
              <a:t>DE 169 DELMÅLEN VISAR LÖSNINGARNA.</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51" name="Shape 151"/>
          <p:cNvSpPr/>
          <p:nvPr/>
        </p:nvSpPr>
        <p:spPr>
          <a:xfrm>
            <a:off x="1146710" y="2570162"/>
            <a:ext cx="21975090" cy="8829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30000"/>
              </a:lnSpc>
              <a:defRPr sz="5000" b="0">
                <a:latin typeface="Helvetica"/>
                <a:ea typeface="Helvetica"/>
                <a:cs typeface="Helvetica"/>
                <a:sym typeface="Helvetica"/>
              </a:defRPr>
            </a:pPr>
            <a:r>
              <a:rPr dirty="0"/>
              <a:t>Millenniemålen visade att det var möjligt att åstadkomma stora </a:t>
            </a:r>
            <a:br>
              <a:rPr dirty="0"/>
            </a:br>
            <a:r>
              <a:rPr dirty="0"/>
              <a:t>framsteg även i de fattigaste länderna genom riktade åtgärder, </a:t>
            </a:r>
            <a:br>
              <a:rPr dirty="0"/>
            </a:br>
            <a:r>
              <a:rPr dirty="0"/>
              <a:t>tillräckliga resurser och politisk vilja.</a:t>
            </a:r>
          </a:p>
          <a:p>
            <a:pPr defTabSz="457200">
              <a:lnSpc>
                <a:spcPct val="130000"/>
              </a:lnSpc>
              <a:defRPr sz="5000" b="0">
                <a:latin typeface="Helvetica"/>
                <a:ea typeface="Helvetica"/>
                <a:cs typeface="Helvetica"/>
                <a:sym typeface="Helvetica"/>
              </a:defRPr>
            </a:pPr>
            <a:endParaRPr dirty="0"/>
          </a:p>
          <a:p>
            <a:pPr defTabSz="457200">
              <a:lnSpc>
                <a:spcPct val="130000"/>
              </a:lnSpc>
              <a:defRPr sz="5000" b="0">
                <a:latin typeface="Helvetica"/>
                <a:ea typeface="Helvetica"/>
                <a:cs typeface="Helvetica"/>
                <a:sym typeface="Helvetica"/>
              </a:defRPr>
            </a:pPr>
            <a:r>
              <a:rPr dirty="0"/>
              <a:t>Men år 2015 återstod stora utvecklingsutmaningar och det var </a:t>
            </a:r>
            <a:br>
              <a:rPr dirty="0"/>
            </a:br>
            <a:r>
              <a:rPr dirty="0"/>
              <a:t>dags för en mer ambitiös plan. Under tre års tid diskuterade och </a:t>
            </a:r>
            <a:br>
              <a:rPr dirty="0"/>
            </a:br>
            <a:r>
              <a:rPr dirty="0"/>
              <a:t>förhandlade FN:s medlemsstater, organisationer och medborgare </a:t>
            </a:r>
            <a:br>
              <a:rPr dirty="0"/>
            </a:br>
            <a:r>
              <a:rPr dirty="0"/>
              <a:t>i världen fram Agenda 2030 för hållbar utveckling som </a:t>
            </a:r>
            <a:br>
              <a:rPr dirty="0"/>
            </a:br>
            <a:r>
              <a:rPr dirty="0"/>
              <a:t>lanserades den 25 september 2015. </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01" name="Shape 301"/>
          <p:cNvSpPr/>
          <p:nvPr/>
        </p:nvSpPr>
        <p:spPr>
          <a:xfrm>
            <a:off x="1549846" y="4346077"/>
            <a:ext cx="21284308" cy="56842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r>
              <a:rPr dirty="0"/>
              <a:t>Samma process som tidigare beskriven tillämpades av svensken Jakob Trollbäck och hans team på alla agendans 169 delmål, ett kort tydligt namn med en förklarande symbol. </a:t>
            </a:r>
          </a:p>
          <a:p>
            <a:pPr defTabSz="457200">
              <a:lnSpc>
                <a:spcPct val="120000"/>
              </a:lnSpc>
              <a:defRPr sz="5000" b="0">
                <a:latin typeface="Helvetica"/>
                <a:ea typeface="Helvetica"/>
                <a:cs typeface="Helvetica"/>
                <a:sym typeface="Helvetica"/>
              </a:defRPr>
            </a:pPr>
            <a:endParaRPr dirty="0"/>
          </a:p>
          <a:p>
            <a:pPr defTabSz="457200">
              <a:lnSpc>
                <a:spcPct val="120000"/>
              </a:lnSpc>
              <a:defRPr sz="5000" b="0">
                <a:latin typeface="Helvetica"/>
                <a:ea typeface="Helvetica"/>
                <a:cs typeface="Helvetica"/>
                <a:sym typeface="Helvetica"/>
              </a:defRPr>
            </a:pPr>
            <a:r>
              <a:rPr dirty="0"/>
              <a:t>Här kommer några exempel på delmålen för att visa på hur </a:t>
            </a:r>
            <a:br>
              <a:rPr dirty="0"/>
            </a:br>
            <a:r>
              <a:rPr dirty="0"/>
              <a:t>omfattande och </a:t>
            </a:r>
            <a:r>
              <a:rPr dirty="0" smtClean="0"/>
              <a:t>detaljrik </a:t>
            </a:r>
            <a:r>
              <a:rPr dirty="0"/>
              <a:t>agendan är.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304" name="pasted-image.pdf"/>
          <p:cNvPicPr>
            <a:picLocks noChangeAspect="1"/>
          </p:cNvPicPr>
          <p:nvPr/>
        </p:nvPicPr>
        <p:blipFill>
          <a:blip r:embed="rId3">
            <a:extLst/>
          </a:blip>
          <a:stretch>
            <a:fillRect/>
          </a:stretch>
        </p:blipFill>
        <p:spPr>
          <a:xfrm>
            <a:off x="255456" y="254825"/>
            <a:ext cx="23873088" cy="13206350"/>
          </a:xfrm>
          <a:prstGeom prst="rect">
            <a:avLst/>
          </a:prstGeom>
          <a:ln w="12700">
            <a:miter lim="400000"/>
          </a:ln>
        </p:spPr>
      </p:pic>
      <p:sp>
        <p:nvSpPr>
          <p:cNvPr id="305" name="Shape 305"/>
          <p:cNvSpPr/>
          <p:nvPr/>
        </p:nvSpPr>
        <p:spPr>
          <a:xfrm>
            <a:off x="1071034" y="399727"/>
            <a:ext cx="1021000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p>
            <a:pPr algn="l" defTabSz="825500">
              <a:defRPr sz="11700" spc="233">
                <a:solidFill>
                  <a:srgbClr val="FFFFFF"/>
                </a:solidFill>
                <a:latin typeface="Helvetica"/>
                <a:ea typeface="Helvetica"/>
                <a:cs typeface="Helvetica"/>
                <a:sym typeface="Helvetica"/>
              </a:defRPr>
            </a:pPr>
            <a:r>
              <a:t>DELMÅL</a:t>
            </a:r>
            <a:r>
              <a:rPr spc="818"/>
              <a:t> </a:t>
            </a:r>
            <a:r>
              <a:t>  </a:t>
            </a:r>
            <a:r>
              <a:rPr spc="467"/>
              <a:t>4•5</a:t>
            </a:r>
          </a:p>
        </p:txBody>
      </p:sp>
      <p:sp>
        <p:nvSpPr>
          <p:cNvPr id="306" name="Shape 306"/>
          <p:cNvSpPr/>
          <p:nvPr/>
        </p:nvSpPr>
        <p:spPr>
          <a:xfrm>
            <a:off x="604565" y="11016595"/>
            <a:ext cx="23174871" cy="146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defTabSz="825500">
              <a:lnSpc>
                <a:spcPct val="70000"/>
              </a:lnSpc>
              <a:defRPr sz="8900" spc="178">
                <a:solidFill>
                  <a:srgbClr val="FFFFFF"/>
                </a:solidFill>
                <a:latin typeface="Helvetica"/>
                <a:ea typeface="Helvetica"/>
                <a:cs typeface="Helvetica"/>
                <a:sym typeface="Helvetica"/>
              </a:defRPr>
            </a:lvl1pPr>
          </a:lstStyle>
          <a:p>
            <a:r>
              <a:rPr dirty="0"/>
              <a:t>UTROTA DISKRIMINERING I UTBILDNING</a:t>
            </a:r>
          </a:p>
        </p:txBody>
      </p:sp>
      <p:pic>
        <p:nvPicPr>
          <p:cNvPr id="307" name="GOAL_4_TARGET_4.1.png"/>
          <p:cNvPicPr>
            <a:picLocks noChangeAspect="1"/>
          </p:cNvPicPr>
          <p:nvPr/>
        </p:nvPicPr>
        <p:blipFill>
          <a:blip r:embed="rId4">
            <a:extLst/>
          </a:blip>
          <a:srcRect l="5869" t="17705" r="5869" b="27533"/>
          <a:stretch>
            <a:fillRect/>
          </a:stretch>
        </p:blipFill>
        <p:spPr>
          <a:xfrm>
            <a:off x="7361962" y="1969477"/>
            <a:ext cx="9660075" cy="8997210"/>
          </a:xfrm>
          <a:prstGeom prst="rect">
            <a:avLst/>
          </a:prstGeom>
          <a:ln w="12700">
            <a:miter lim="400000"/>
          </a:ln>
        </p:spPr>
      </p:pic>
      <p:pic>
        <p:nvPicPr>
          <p:cNvPr id="308" name="pasted-image.pdf"/>
          <p:cNvPicPr>
            <a:picLocks noChangeAspect="1"/>
          </p:cNvPicPr>
          <p:nvPr/>
        </p:nvPicPr>
        <p:blipFill>
          <a:blip r:embed="rId5">
            <a:extLst/>
          </a:blip>
          <a:stretch>
            <a:fillRect/>
          </a:stretch>
        </p:blipFill>
        <p:spPr>
          <a:xfrm>
            <a:off x="18829939" y="886728"/>
            <a:ext cx="4848993" cy="480514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11" name="Shape 311"/>
          <p:cNvSpPr/>
          <p:nvPr/>
        </p:nvSpPr>
        <p:spPr>
          <a:xfrm>
            <a:off x="256609" y="259219"/>
            <a:ext cx="23870782" cy="13146762"/>
          </a:xfrm>
          <a:prstGeom prst="rect">
            <a:avLst/>
          </a:prstGeom>
          <a:solidFill>
            <a:srgbClr val="BF8B2E"/>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312" name="pasted-image.pdf"/>
          <p:cNvPicPr>
            <a:picLocks noChangeAspect="1"/>
          </p:cNvPicPr>
          <p:nvPr/>
        </p:nvPicPr>
        <p:blipFill>
          <a:blip r:embed="rId3">
            <a:extLst/>
          </a:blip>
          <a:srcRect l="30111" t="16282" r="30111" b="16282"/>
          <a:stretch>
            <a:fillRect/>
          </a:stretch>
        </p:blipFill>
        <p:spPr>
          <a:xfrm>
            <a:off x="7707116" y="2394643"/>
            <a:ext cx="8969766" cy="8412667"/>
          </a:xfrm>
          <a:prstGeom prst="rect">
            <a:avLst/>
          </a:prstGeom>
          <a:ln w="12700">
            <a:miter lim="400000"/>
          </a:ln>
        </p:spPr>
      </p:pic>
      <p:sp>
        <p:nvSpPr>
          <p:cNvPr id="313" name="Shape 313"/>
          <p:cNvSpPr/>
          <p:nvPr/>
        </p:nvSpPr>
        <p:spPr>
          <a:xfrm>
            <a:off x="1071034" y="399727"/>
            <a:ext cx="11095827"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p>
            <a:pPr algn="l" defTabSz="825500">
              <a:defRPr sz="11700" spc="233">
                <a:solidFill>
                  <a:srgbClr val="FFFFFF"/>
                </a:solidFill>
                <a:latin typeface="Helvetica"/>
                <a:ea typeface="Helvetica"/>
                <a:cs typeface="Helvetica"/>
                <a:sym typeface="Helvetica"/>
              </a:defRPr>
            </a:pPr>
            <a:r>
              <a:t>DELMÅL</a:t>
            </a:r>
            <a:r>
              <a:rPr spc="818"/>
              <a:t> </a:t>
            </a:r>
            <a:r>
              <a:t>  </a:t>
            </a:r>
            <a:r>
              <a:rPr spc="467"/>
              <a:t>12•5</a:t>
            </a:r>
          </a:p>
        </p:txBody>
      </p:sp>
      <p:sp>
        <p:nvSpPr>
          <p:cNvPr id="314" name="Shape 314"/>
          <p:cNvSpPr/>
          <p:nvPr/>
        </p:nvSpPr>
        <p:spPr>
          <a:xfrm>
            <a:off x="1225401" y="11003895"/>
            <a:ext cx="21933198" cy="146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defTabSz="825500">
              <a:lnSpc>
                <a:spcPct val="70000"/>
              </a:lnSpc>
              <a:defRPr sz="8900" spc="178">
                <a:solidFill>
                  <a:srgbClr val="FFFFFF"/>
                </a:solidFill>
                <a:latin typeface="Helvetica"/>
                <a:ea typeface="Helvetica"/>
                <a:cs typeface="Helvetica"/>
                <a:sym typeface="Helvetica"/>
              </a:defRPr>
            </a:lvl1pPr>
          </a:lstStyle>
          <a:p>
            <a:r>
              <a:rPr dirty="0"/>
              <a:t>MINSKA MÄNGDEN AVFALL MARKANT</a:t>
            </a:r>
          </a:p>
        </p:txBody>
      </p:sp>
      <p:pic>
        <p:nvPicPr>
          <p:cNvPr id="315" name="pasted-image.pdf"/>
          <p:cNvPicPr>
            <a:picLocks noChangeAspect="1"/>
          </p:cNvPicPr>
          <p:nvPr/>
        </p:nvPicPr>
        <p:blipFill>
          <a:blip r:embed="rId4">
            <a:extLst/>
          </a:blip>
          <a:stretch>
            <a:fillRect/>
          </a:stretch>
        </p:blipFill>
        <p:spPr>
          <a:xfrm>
            <a:off x="18851999" y="886728"/>
            <a:ext cx="4804874" cy="480514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p:nvPr/>
        </p:nvSpPr>
        <p:spPr>
          <a:xfrm>
            <a:off x="256609" y="284619"/>
            <a:ext cx="23870782" cy="13146762"/>
          </a:xfrm>
          <a:prstGeom prst="rect">
            <a:avLst/>
          </a:prstGeom>
          <a:solidFill>
            <a:srgbClr val="0A97D9"/>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318" name="GOAL_14_TARGET_14.1.png"/>
          <p:cNvPicPr>
            <a:picLocks noChangeAspect="1"/>
          </p:cNvPicPr>
          <p:nvPr/>
        </p:nvPicPr>
        <p:blipFill>
          <a:blip r:embed="rId2">
            <a:extLst/>
          </a:blip>
          <a:srcRect l="4577" t="17371" r="4577" b="20192"/>
          <a:stretch>
            <a:fillRect/>
          </a:stretch>
        </p:blipFill>
        <p:spPr>
          <a:xfrm>
            <a:off x="8267277" y="2389546"/>
            <a:ext cx="8067957" cy="8093426"/>
          </a:xfrm>
          <a:prstGeom prst="rect">
            <a:avLst/>
          </a:prstGeom>
          <a:ln w="12700">
            <a:miter lim="400000"/>
          </a:ln>
        </p:spPr>
      </p:pic>
      <p:sp>
        <p:nvSpPr>
          <p:cNvPr id="319" name="Shape 319"/>
          <p:cNvSpPr/>
          <p:nvPr/>
        </p:nvSpPr>
        <p:spPr>
          <a:xfrm>
            <a:off x="1071034" y="399727"/>
            <a:ext cx="11095827"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p>
            <a:pPr algn="l" defTabSz="825500">
              <a:defRPr sz="11700" spc="233">
                <a:solidFill>
                  <a:srgbClr val="FFFFFF"/>
                </a:solidFill>
                <a:latin typeface="Helvetica"/>
                <a:ea typeface="Helvetica"/>
                <a:cs typeface="Helvetica"/>
                <a:sym typeface="Helvetica"/>
              </a:defRPr>
            </a:pPr>
            <a:r>
              <a:t>DELMÅL</a:t>
            </a:r>
            <a:r>
              <a:rPr spc="818"/>
              <a:t> </a:t>
            </a:r>
            <a:r>
              <a:t>  </a:t>
            </a:r>
            <a:r>
              <a:rPr spc="467"/>
              <a:t>14•1</a:t>
            </a:r>
          </a:p>
        </p:txBody>
      </p:sp>
      <p:sp>
        <p:nvSpPr>
          <p:cNvPr id="320" name="Shape 320"/>
          <p:cNvSpPr/>
          <p:nvPr/>
        </p:nvSpPr>
        <p:spPr>
          <a:xfrm>
            <a:off x="1591590" y="11003895"/>
            <a:ext cx="21200820" cy="146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defTabSz="825500">
              <a:lnSpc>
                <a:spcPct val="70000"/>
              </a:lnSpc>
              <a:defRPr sz="8900" spc="178">
                <a:solidFill>
                  <a:srgbClr val="FFFFFF"/>
                </a:solidFill>
                <a:latin typeface="Helvetica"/>
                <a:ea typeface="Helvetica"/>
                <a:cs typeface="Helvetica"/>
                <a:sym typeface="Helvetica"/>
              </a:defRPr>
            </a:lvl1pPr>
          </a:lstStyle>
          <a:p>
            <a:r>
              <a:rPr dirty="0"/>
              <a:t>MINSKA FÖRORENINGARNA I HAVEN</a:t>
            </a:r>
          </a:p>
        </p:txBody>
      </p:sp>
      <p:pic>
        <p:nvPicPr>
          <p:cNvPr id="321" name="pasted-image.pdf"/>
          <p:cNvPicPr>
            <a:picLocks noChangeAspect="1"/>
          </p:cNvPicPr>
          <p:nvPr/>
        </p:nvPicPr>
        <p:blipFill>
          <a:blip r:embed="rId3">
            <a:extLst/>
          </a:blip>
          <a:stretch>
            <a:fillRect/>
          </a:stretch>
        </p:blipFill>
        <p:spPr>
          <a:xfrm>
            <a:off x="18810723" y="819732"/>
            <a:ext cx="4887426" cy="488765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24" name="Shape 324"/>
          <p:cNvSpPr/>
          <p:nvPr/>
        </p:nvSpPr>
        <p:spPr>
          <a:xfrm>
            <a:off x="256609" y="271919"/>
            <a:ext cx="23870782" cy="13146762"/>
          </a:xfrm>
          <a:prstGeom prst="rect">
            <a:avLst/>
          </a:prstGeom>
          <a:solidFill>
            <a:srgbClr val="56C02B"/>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5" name="Shape 325"/>
          <p:cNvSpPr/>
          <p:nvPr/>
        </p:nvSpPr>
        <p:spPr>
          <a:xfrm>
            <a:off x="1071034" y="399727"/>
            <a:ext cx="11095827"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p>
            <a:pPr algn="l" defTabSz="825500">
              <a:defRPr sz="11700" spc="233">
                <a:solidFill>
                  <a:srgbClr val="FFFFFF"/>
                </a:solidFill>
                <a:latin typeface="Helvetica"/>
                <a:ea typeface="Helvetica"/>
                <a:cs typeface="Helvetica"/>
                <a:sym typeface="Helvetica"/>
              </a:defRPr>
            </a:pPr>
            <a:r>
              <a:t>DELMÅL</a:t>
            </a:r>
            <a:r>
              <a:rPr spc="818"/>
              <a:t> </a:t>
            </a:r>
            <a:r>
              <a:t>  </a:t>
            </a:r>
            <a:r>
              <a:rPr spc="467"/>
              <a:t>15•5</a:t>
            </a:r>
          </a:p>
        </p:txBody>
      </p:sp>
      <p:sp>
        <p:nvSpPr>
          <p:cNvPr id="326" name="Shape 326"/>
          <p:cNvSpPr/>
          <p:nvPr/>
        </p:nvSpPr>
        <p:spPr>
          <a:xfrm>
            <a:off x="19176" y="10290803"/>
            <a:ext cx="24697338" cy="2841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defTabSz="825500">
              <a:lnSpc>
                <a:spcPct val="70000"/>
              </a:lnSpc>
              <a:defRPr sz="8900" spc="178">
                <a:solidFill>
                  <a:srgbClr val="FFFFFF"/>
                </a:solidFill>
                <a:latin typeface="Helvetica"/>
                <a:ea typeface="Helvetica"/>
                <a:cs typeface="Helvetica"/>
                <a:sym typeface="Helvetica"/>
              </a:defRPr>
            </a:lvl1pPr>
          </a:lstStyle>
          <a:p>
            <a:pPr>
              <a:lnSpc>
                <a:spcPct val="100000"/>
              </a:lnSpc>
            </a:pPr>
            <a:r>
              <a:rPr dirty="0"/>
              <a:t>SKYDDA DEN BIOLOGISKA MÅNGFALDEN </a:t>
            </a:r>
            <a:endParaRPr lang="sv-SE" dirty="0" smtClean="0"/>
          </a:p>
          <a:p>
            <a:pPr>
              <a:lnSpc>
                <a:spcPct val="100000"/>
              </a:lnSpc>
            </a:pPr>
            <a:r>
              <a:rPr dirty="0" smtClean="0"/>
              <a:t>OCH </a:t>
            </a:r>
            <a:r>
              <a:rPr dirty="0"/>
              <a:t>NATURLIGA LIVSMILJÖER</a:t>
            </a:r>
          </a:p>
        </p:txBody>
      </p:sp>
      <p:pic>
        <p:nvPicPr>
          <p:cNvPr id="327" name="GOAL_15_TARGET_15.5.png"/>
          <p:cNvPicPr>
            <a:picLocks noChangeAspect="1"/>
          </p:cNvPicPr>
          <p:nvPr/>
        </p:nvPicPr>
        <p:blipFill>
          <a:blip r:embed="rId3">
            <a:extLst/>
          </a:blip>
          <a:srcRect l="4591" t="16278" r="4591" b="24972"/>
          <a:stretch>
            <a:fillRect/>
          </a:stretch>
        </p:blipFill>
        <p:spPr>
          <a:xfrm>
            <a:off x="7464697" y="1969478"/>
            <a:ext cx="9454607" cy="8591544"/>
          </a:xfrm>
          <a:prstGeom prst="rect">
            <a:avLst/>
          </a:prstGeom>
          <a:ln w="12700">
            <a:miter lim="400000"/>
          </a:ln>
        </p:spPr>
      </p:pic>
      <p:pic>
        <p:nvPicPr>
          <p:cNvPr id="328" name="pasted-image.pdf"/>
          <p:cNvPicPr>
            <a:picLocks noChangeAspect="1"/>
          </p:cNvPicPr>
          <p:nvPr/>
        </p:nvPicPr>
        <p:blipFill>
          <a:blip r:embed="rId4">
            <a:extLst/>
          </a:blip>
          <a:stretch>
            <a:fillRect/>
          </a:stretch>
        </p:blipFill>
        <p:spPr>
          <a:xfrm>
            <a:off x="18810723" y="819732"/>
            <a:ext cx="4887426" cy="4887656"/>
          </a:xfrm>
          <a:prstGeom prst="rect">
            <a:avLst/>
          </a:prstGeom>
          <a:ln w="12700">
            <a:miter lim="400000"/>
          </a:ln>
        </p:spPr>
      </p:pic>
      <p:pic>
        <p:nvPicPr>
          <p:cNvPr id="329" name="pasted-image.pdf"/>
          <p:cNvPicPr>
            <a:picLocks noChangeAspect="1"/>
          </p:cNvPicPr>
          <p:nvPr/>
        </p:nvPicPr>
        <p:blipFill>
          <a:blip r:embed="rId5">
            <a:extLst/>
          </a:blip>
          <a:stretch>
            <a:fillRect/>
          </a:stretch>
        </p:blipFill>
        <p:spPr>
          <a:xfrm>
            <a:off x="18814225" y="823244"/>
            <a:ext cx="4880421" cy="488062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32" name="Shape 332"/>
          <p:cNvSpPr/>
          <p:nvPr/>
        </p:nvSpPr>
        <p:spPr>
          <a:xfrm>
            <a:off x="1549846" y="6735762"/>
            <a:ext cx="21284308"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120000"/>
              </a:lnSpc>
              <a:defRPr sz="5000" b="0">
                <a:latin typeface="Helvetica"/>
                <a:ea typeface="Helvetica"/>
                <a:cs typeface="Helvetica"/>
                <a:sym typeface="Helvetica"/>
              </a:defRPr>
            </a:lvl1pPr>
          </a:lstStyle>
          <a:p>
            <a:r>
              <a:t>Alla 169 har översatts till svenska.</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35" name="Shape 335"/>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6" name="Shape 336"/>
          <p:cNvSpPr/>
          <p:nvPr/>
        </p:nvSpPr>
        <p:spPr>
          <a:xfrm>
            <a:off x="4384680" y="2788682"/>
            <a:ext cx="15614640" cy="813863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nSpc>
                <a:spcPct val="70000"/>
              </a:lnSpc>
              <a:defRPr sz="17000" spc="340">
                <a:solidFill>
                  <a:srgbClr val="FFFFFF"/>
                </a:solidFill>
                <a:latin typeface="Helvetica"/>
                <a:ea typeface="Helvetica"/>
                <a:cs typeface="Helvetica"/>
                <a:sym typeface="Helvetica"/>
              </a:defRPr>
            </a:lvl1pPr>
          </a:lstStyle>
          <a:p>
            <a:r>
              <a:t>VILKEN PLATS HAR SKOLAN I AGENDAN?</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39" name="Shape 339"/>
          <p:cNvSpPr/>
          <p:nvPr/>
        </p:nvSpPr>
        <p:spPr>
          <a:xfrm>
            <a:off x="1549846" y="3078162"/>
            <a:ext cx="21284308" cy="822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endParaRPr/>
          </a:p>
          <a:p>
            <a:pPr defTabSz="457200">
              <a:lnSpc>
                <a:spcPct val="120000"/>
              </a:lnSpc>
              <a:defRPr sz="5000" b="0">
                <a:latin typeface="Helvetica"/>
                <a:ea typeface="Helvetica"/>
                <a:cs typeface="Helvetica"/>
                <a:sym typeface="Helvetica"/>
              </a:defRPr>
            </a:pPr>
            <a:r>
              <a:t>Den svenska läroplanen är tydlig med att skolan har en skyldighet att ge eleverna verktyg för att kunna förstå hur miljö, ekonomi, hälsa och rättvisa hänger ihop. </a:t>
            </a:r>
          </a:p>
          <a:p>
            <a:pPr defTabSz="457200">
              <a:lnSpc>
                <a:spcPct val="120000"/>
              </a:lnSpc>
              <a:defRPr sz="5000" b="0">
                <a:latin typeface="Helvetica"/>
                <a:ea typeface="Helvetica"/>
                <a:cs typeface="Helvetica"/>
                <a:sym typeface="Helvetica"/>
              </a:defRPr>
            </a:pPr>
            <a:endParaRPr/>
          </a:p>
          <a:p>
            <a:pPr defTabSz="457200">
              <a:lnSpc>
                <a:spcPct val="120000"/>
              </a:lnSpc>
              <a:defRPr sz="5000" b="0">
                <a:latin typeface="Helvetica"/>
                <a:ea typeface="Helvetica"/>
                <a:cs typeface="Helvetica"/>
                <a:sym typeface="Helvetica"/>
              </a:defRPr>
            </a:pPr>
            <a:r>
              <a:t>Sverige har skrivit under på de Globala målen för hållbar utveckling i syfte att leda världen mot en hållbar och rättvis framtid. Därför måste hållbarhetsfrågorna få en central plats i den svenska skolan. </a:t>
            </a:r>
          </a:p>
        </p:txBody>
      </p:sp>
      <p:sp>
        <p:nvSpPr>
          <p:cNvPr id="340" name="Shape 340"/>
          <p:cNvSpPr/>
          <p:nvPr/>
        </p:nvSpPr>
        <p:spPr>
          <a:xfrm>
            <a:off x="14380987" y="12624471"/>
            <a:ext cx="9511904" cy="625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latin typeface="Helvetica"/>
                <a:ea typeface="Helvetica"/>
                <a:cs typeface="Helvetica"/>
                <a:sym typeface="Helvetica"/>
              </a:defRPr>
            </a:lvl1pPr>
          </a:lstStyle>
          <a:p>
            <a:r>
              <a:t>https://www.naturskyddsforeningen.se/skola/lhu</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43" name="Shape 343"/>
          <p:cNvSpPr/>
          <p:nvPr/>
        </p:nvSpPr>
        <p:spPr>
          <a:xfrm>
            <a:off x="1549846" y="2163762"/>
            <a:ext cx="21284308" cy="10048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r>
              <a:t>Agendan lyfter även vikten av detta i ett av sina delmål under mål 4 i delmål 4.7 </a:t>
            </a:r>
          </a:p>
          <a:p>
            <a:pPr defTabSz="457200">
              <a:lnSpc>
                <a:spcPct val="120000"/>
              </a:lnSpc>
              <a:defRPr sz="5000" b="0">
                <a:latin typeface="Helvetica"/>
                <a:ea typeface="Helvetica"/>
                <a:cs typeface="Helvetica"/>
                <a:sym typeface="Helvetica"/>
              </a:defRPr>
            </a:pPr>
            <a:endParaRPr/>
          </a:p>
          <a:p>
            <a:pPr algn="l" defTabSz="457200">
              <a:lnSpc>
                <a:spcPct val="120000"/>
              </a:lnSpc>
              <a:defRPr sz="5000">
                <a:latin typeface="Helvetica"/>
                <a:ea typeface="Helvetica"/>
                <a:cs typeface="Helvetica"/>
                <a:sym typeface="Helvetica"/>
              </a:defRPr>
            </a:pPr>
            <a:r>
              <a:t>4.7 Utbildning för hållbar utveckling och globalt medborgarskap</a:t>
            </a:r>
          </a:p>
          <a:p>
            <a:pPr algn="l" defTabSz="457200">
              <a:lnSpc>
                <a:spcPct val="120000"/>
              </a:lnSpc>
              <a:defRPr sz="5000">
                <a:latin typeface="Helvetica"/>
                <a:ea typeface="Helvetica"/>
                <a:cs typeface="Helvetica"/>
                <a:sym typeface="Helvetica"/>
              </a:defRPr>
            </a:pPr>
            <a:endParaRPr/>
          </a:p>
          <a:p>
            <a:pPr algn="l" defTabSz="457200">
              <a:lnSpc>
                <a:spcPct val="120000"/>
              </a:lnSpc>
              <a:defRPr sz="5000">
                <a:latin typeface="Helvetica"/>
                <a:ea typeface="Helvetica"/>
                <a:cs typeface="Helvetica"/>
                <a:sym typeface="Helvetica"/>
              </a:defRPr>
            </a:pPr>
            <a:r>
              <a:t>“Senast 2030 säkerställa att alla studerande får de kunskaper och färdigheter som behövs för att främja en hållbar utveckling, bland annat genom utbildning för hållbar utveckling och hållbara livsstilar, mänskliga rättigheter, jämställdhet, främjande av en kultur av fred, icke-våld och globalt medborgarskap samt värdesättande av kulturell mångfald och kulturens bidrag till hållbar utveckling.”</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46" name="Shape 346"/>
          <p:cNvSpPr/>
          <p:nvPr/>
        </p:nvSpPr>
        <p:spPr>
          <a:xfrm>
            <a:off x="1549846" y="3078162"/>
            <a:ext cx="21284308" cy="822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r>
              <a:t>Skolverket har även fått i uppdrag av regeringen att under vårterminen 2019 synliggöra hur de globala målen i Agenda 2030 och de nationella miljömålen kopplar till skolans styrdokument.</a:t>
            </a:r>
          </a:p>
          <a:p>
            <a:pPr defTabSz="457200">
              <a:lnSpc>
                <a:spcPct val="120000"/>
              </a:lnSpc>
              <a:defRPr sz="5000" b="0">
                <a:latin typeface="Helvetica"/>
                <a:ea typeface="Helvetica"/>
                <a:cs typeface="Helvetica"/>
                <a:sym typeface="Helvetica"/>
              </a:defRPr>
            </a:pPr>
            <a:endParaRPr/>
          </a:p>
          <a:p>
            <a:pPr defTabSz="457200">
              <a:lnSpc>
                <a:spcPct val="120000"/>
              </a:lnSpc>
              <a:defRPr sz="5000" b="0">
                <a:latin typeface="Helvetica"/>
                <a:ea typeface="Helvetica"/>
                <a:cs typeface="Helvetica"/>
                <a:sym typeface="Helvetica"/>
              </a:defRPr>
            </a:pPr>
            <a:r>
              <a:t>Syftet med uppdraget är att ge huvudmän och skolpersonal ökad kännedom om Agenda 2030 och de nationella miljömålen och därmed förbättra förutsättningarna för att utbildning för hållbar utveckling </a:t>
            </a:r>
            <a:br/>
            <a:r>
              <a:t>med dess tre dimensioner (ekonomisk, social och ekologisk) ska </a:t>
            </a:r>
            <a:br/>
            <a:r>
              <a:t>kunna ingå i undervisningen.</a:t>
            </a:r>
          </a:p>
        </p:txBody>
      </p:sp>
      <p:sp>
        <p:nvSpPr>
          <p:cNvPr id="347" name="Shape 347"/>
          <p:cNvSpPr/>
          <p:nvPr/>
        </p:nvSpPr>
        <p:spPr>
          <a:xfrm>
            <a:off x="9539313" y="12160152"/>
            <a:ext cx="14617503" cy="2073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r">
              <a:defRPr>
                <a:latin typeface="Helvetica"/>
                <a:ea typeface="Helvetica"/>
                <a:cs typeface="Helvetica"/>
                <a:sym typeface="Helvetica"/>
              </a:defRPr>
            </a:pPr>
            <a:r>
              <a:rPr u="sng">
                <a:hlinkClick r:id="rId3"/>
              </a:rPr>
              <a:t>https://www.regeringen.se/pressmeddelanden/2019/04/regeringen-vill-oka-</a:t>
            </a:r>
          </a:p>
          <a:p>
            <a:pPr algn="r">
              <a:defRPr>
                <a:latin typeface="Helvetica"/>
                <a:ea typeface="Helvetica"/>
                <a:cs typeface="Helvetica"/>
                <a:sym typeface="Helvetica"/>
              </a:defRPr>
            </a:pPr>
            <a:r>
              <a:t>kunskapen-om-agenda-2030-och-de-nationella-miljomalen-i-skolan/</a:t>
            </a:r>
          </a:p>
          <a:p>
            <a:pPr algn="r">
              <a:defRPr>
                <a:latin typeface="Helvetica"/>
                <a:ea typeface="Helvetica"/>
                <a:cs typeface="Helvetica"/>
                <a:sym typeface="Helvetica"/>
              </a:defRPr>
            </a:pPr>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54" name="Shape 154"/>
          <p:cNvSpPr/>
          <p:nvPr/>
        </p:nvSpPr>
        <p:spPr>
          <a:xfrm>
            <a:off x="1111766" y="3433762"/>
            <a:ext cx="22160467" cy="6848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30000"/>
              </a:lnSpc>
              <a:defRPr sz="5000" b="0">
                <a:latin typeface="Helvetica"/>
                <a:ea typeface="Helvetica"/>
                <a:cs typeface="Helvetica"/>
                <a:sym typeface="Helvetica"/>
              </a:defRPr>
            </a:pPr>
            <a:r>
              <a:t>I Agenda 2030 för hållbar utveckling ingår de 17 Globala målen för hållbar utveckling (UN Sustainable Development Goals) och de </a:t>
            </a:r>
            <a:r>
              <a:rPr b="1"/>
              <a:t>169 delmålen.</a:t>
            </a:r>
            <a:r>
              <a:t> </a:t>
            </a:r>
          </a:p>
          <a:p>
            <a:pPr defTabSz="457200">
              <a:lnSpc>
                <a:spcPct val="130000"/>
              </a:lnSpc>
              <a:defRPr sz="5000" b="0">
                <a:latin typeface="Helvetica"/>
                <a:ea typeface="Helvetica"/>
                <a:cs typeface="Helvetica"/>
                <a:sym typeface="Helvetica"/>
              </a:defRPr>
            </a:pPr>
            <a:r>
              <a:t>Tillsammans utgör de Globala målen en samlad guide för hur vi </a:t>
            </a:r>
          </a:p>
          <a:p>
            <a:pPr defTabSz="457200">
              <a:lnSpc>
                <a:spcPct val="130000"/>
              </a:lnSpc>
              <a:defRPr sz="5000" b="0">
                <a:latin typeface="Helvetica"/>
                <a:ea typeface="Helvetica"/>
                <a:cs typeface="Helvetica"/>
                <a:sym typeface="Helvetica"/>
              </a:defRPr>
            </a:pPr>
            <a:r>
              <a:t>skapar den värld vi enats om att vi vill ha år 2030.</a:t>
            </a:r>
          </a:p>
          <a:p>
            <a:pPr defTabSz="457200">
              <a:lnSpc>
                <a:spcPct val="130000"/>
              </a:lnSpc>
              <a:defRPr sz="5000" b="0">
                <a:latin typeface="Helvetica"/>
                <a:ea typeface="Helvetica"/>
                <a:cs typeface="Helvetica"/>
                <a:sym typeface="Helvetica"/>
              </a:defRPr>
            </a:pPr>
            <a:endParaRPr/>
          </a:p>
          <a:p>
            <a:pPr defTabSz="457200">
              <a:lnSpc>
                <a:spcPct val="130000"/>
              </a:lnSpc>
              <a:defRPr sz="5000" b="0">
                <a:latin typeface="Helvetica"/>
                <a:ea typeface="Helvetica"/>
                <a:cs typeface="Helvetica"/>
                <a:sym typeface="Helvetica"/>
              </a:defRPr>
            </a:pPr>
            <a:r>
              <a:t>För att uppnå de Globala målen innan år 2030 måste alla känna till </a:t>
            </a:r>
            <a:br/>
            <a:r>
              <a:t>dem och förstå vilka handlingar som måste tas. </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350" name="Shape 350"/>
          <p:cNvSpPr/>
          <p:nvPr/>
        </p:nvSpPr>
        <p:spPr>
          <a:xfrm>
            <a:off x="1549846" y="4906962"/>
            <a:ext cx="21284308" cy="4562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r>
              <a:t>Allt börjar med kunskap och kompetens, därför är skolan otroligt viktig i genomförandet av de Globala målen. </a:t>
            </a:r>
          </a:p>
          <a:p>
            <a:pPr defTabSz="457200">
              <a:lnSpc>
                <a:spcPct val="120000"/>
              </a:lnSpc>
              <a:defRPr sz="5000" b="0">
                <a:latin typeface="Helvetica"/>
                <a:ea typeface="Helvetica"/>
                <a:cs typeface="Helvetica"/>
                <a:sym typeface="Helvetica"/>
              </a:defRPr>
            </a:pPr>
            <a:endParaRPr/>
          </a:p>
          <a:p>
            <a:pPr defTabSz="457200">
              <a:lnSpc>
                <a:spcPct val="120000"/>
              </a:lnSpc>
              <a:defRPr sz="5000" b="0">
                <a:latin typeface="Helvetica"/>
                <a:ea typeface="Helvetica"/>
                <a:cs typeface="Helvetica"/>
                <a:sym typeface="Helvetica"/>
              </a:defRPr>
            </a:pPr>
            <a:r>
              <a:t>Du som lärare har en unik möjlighet att bygga vår framtid genom att lära våra barn ett långsiktigt och hälsosamt liv på en glad planet!</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pic>
        <p:nvPicPr>
          <p:cNvPr id="353" name="pasted-image.pdf"/>
          <p:cNvPicPr>
            <a:picLocks/>
          </p:cNvPicPr>
          <p:nvPr/>
        </p:nvPicPr>
        <p:blipFill>
          <a:blip r:embed="rId3">
            <a:extLst/>
          </a:blip>
          <a:stretch>
            <a:fillRect/>
          </a:stretch>
        </p:blipFill>
        <p:spPr>
          <a:xfrm>
            <a:off x="143867" y="-1156174"/>
            <a:ext cx="24096335" cy="18463719"/>
          </a:xfrm>
          <a:prstGeom prst="rect">
            <a:avLst/>
          </a:prstGeom>
          <a:ln w="12700">
            <a:miter lim="400000"/>
          </a:ln>
        </p:spPr>
      </p:pic>
      <p:sp>
        <p:nvSpPr>
          <p:cNvPr id="354" name="Shape 354"/>
          <p:cNvSpPr/>
          <p:nvPr/>
        </p:nvSpPr>
        <p:spPr>
          <a:xfrm>
            <a:off x="4607169" y="3516923"/>
            <a:ext cx="15157939" cy="5908431"/>
          </a:xfrm>
          <a:prstGeom prst="rect">
            <a:avLst/>
          </a:prstGeom>
          <a:solidFill>
            <a:srgbClr val="FFFFFF"/>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5" name="Shape 355"/>
          <p:cNvSpPr/>
          <p:nvPr/>
        </p:nvSpPr>
        <p:spPr>
          <a:xfrm>
            <a:off x="5003887" y="3625500"/>
            <a:ext cx="14434840" cy="569434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defRPr sz="12100">
                <a:latin typeface="Helvetica"/>
                <a:ea typeface="Helvetica"/>
                <a:cs typeface="Helvetica"/>
                <a:sym typeface="Helvetica"/>
              </a:defRPr>
            </a:pPr>
            <a:r>
              <a:rPr dirty="0"/>
              <a:t>VAR MED OCH </a:t>
            </a:r>
            <a:r>
              <a:rPr dirty="0" smtClean="0"/>
              <a:t>BYGG </a:t>
            </a:r>
            <a:r>
              <a:rPr dirty="0"/>
              <a:t>EN </a:t>
            </a:r>
          </a:p>
          <a:p>
            <a:pPr>
              <a:defRPr sz="12100">
                <a:latin typeface="Helvetica"/>
                <a:ea typeface="Helvetica"/>
                <a:cs typeface="Helvetica"/>
                <a:sym typeface="Helvetica"/>
              </a:defRPr>
            </a:pPr>
            <a:r>
              <a:rPr dirty="0"/>
              <a:t>HÅLLBAR VÄRLD!</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57" name="Shape 157"/>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8" name="Shape 158"/>
          <p:cNvSpPr/>
          <p:nvPr/>
        </p:nvSpPr>
        <p:spPr>
          <a:xfrm>
            <a:off x="1485622" y="5353034"/>
            <a:ext cx="21412753" cy="195486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spc="340">
                <a:solidFill>
                  <a:srgbClr val="FFFFFF"/>
                </a:solidFill>
                <a:latin typeface="Helvetica"/>
                <a:ea typeface="Helvetica"/>
                <a:cs typeface="Helvetica"/>
                <a:sym typeface="Helvetica"/>
              </a:defRPr>
            </a:lvl1pPr>
          </a:lstStyle>
          <a:p>
            <a:r>
              <a:rPr sz="12000" dirty="0"/>
              <a:t>VARFÖR </a:t>
            </a:r>
            <a:r>
              <a:rPr lang="sv-SE" sz="12000" dirty="0"/>
              <a:t>S</a:t>
            </a:r>
            <a:r>
              <a:rPr sz="12000" dirty="0" smtClean="0"/>
              <a:t>KA </a:t>
            </a:r>
            <a:r>
              <a:rPr sz="12000" dirty="0"/>
              <a:t>VI BRY OSS?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61" name="Shape 161"/>
          <p:cNvSpPr/>
          <p:nvPr/>
        </p:nvSpPr>
        <p:spPr>
          <a:xfrm>
            <a:off x="1549846" y="3535362"/>
            <a:ext cx="21284308" cy="7305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r>
              <a:t>Till skillnad från Millenniemålen som bara berörde utvecklingsländer understryker Agenda 2030 att hållbar utveckling gäller oss</a:t>
            </a:r>
            <a:r>
              <a:rPr i="1"/>
              <a:t> alla </a:t>
            </a:r>
            <a:r>
              <a:t>och </a:t>
            </a:r>
            <a:br/>
            <a:r>
              <a:t>att vi alla, privatpersoner, företag och länder, måste arbeta </a:t>
            </a:r>
            <a:br/>
            <a:r>
              <a:t>för att uppnå det.</a:t>
            </a:r>
          </a:p>
          <a:p>
            <a:pPr defTabSz="457200">
              <a:lnSpc>
                <a:spcPct val="120000"/>
              </a:lnSpc>
              <a:defRPr sz="5000" b="0">
                <a:latin typeface="Helvetica"/>
                <a:ea typeface="Helvetica"/>
                <a:cs typeface="Helvetica"/>
                <a:sym typeface="Helvetica"/>
              </a:defRPr>
            </a:pPr>
            <a:endParaRPr/>
          </a:p>
          <a:p>
            <a:pPr defTabSz="457200">
              <a:lnSpc>
                <a:spcPct val="120000"/>
              </a:lnSpc>
              <a:defRPr sz="5000">
                <a:latin typeface="Helvetica"/>
                <a:ea typeface="Helvetica"/>
                <a:cs typeface="Helvetica"/>
                <a:sym typeface="Helvetica"/>
              </a:defRPr>
            </a:pPr>
            <a:r>
              <a:t>Vi i Sverige har ett ypperligt tillfälle att bli ännu bättre på hållbarhet </a:t>
            </a:r>
            <a:br/>
            <a:r>
              <a:t>inom våra egna gränser, skapa partnerskap med andra och samtidigt ta ansvar för vår påverkan på andra länder i världen.</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sted-image.pdf"/>
          <p:cNvPicPr>
            <a:picLocks noChangeAspect="1"/>
          </p:cNvPicPr>
          <p:nvPr/>
        </p:nvPicPr>
        <p:blipFill>
          <a:blip r:embed="rId2">
            <a:extLst/>
          </a:blip>
          <a:stretch>
            <a:fillRect/>
          </a:stretch>
        </p:blipFill>
        <p:spPr>
          <a:xfrm>
            <a:off x="190500" y="190500"/>
            <a:ext cx="24003000" cy="13335000"/>
          </a:xfrm>
          <a:prstGeom prst="rect">
            <a:avLst/>
          </a:prstGeom>
          <a:ln w="12700">
            <a:miter lim="400000"/>
          </a:ln>
        </p:spPr>
      </p:pic>
      <p:sp>
        <p:nvSpPr>
          <p:cNvPr id="164" name="Shape 164"/>
          <p:cNvSpPr/>
          <p:nvPr/>
        </p:nvSpPr>
        <p:spPr>
          <a:xfrm>
            <a:off x="1549846" y="2499417"/>
            <a:ext cx="21284308" cy="937756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457200">
              <a:lnSpc>
                <a:spcPct val="120000"/>
              </a:lnSpc>
              <a:defRPr sz="5000" b="0">
                <a:latin typeface="Helvetica"/>
                <a:ea typeface="Helvetica"/>
                <a:cs typeface="Helvetica"/>
                <a:sym typeface="Helvetica"/>
              </a:defRPr>
            </a:pPr>
            <a:r>
              <a:rPr dirty="0"/>
              <a:t>Globala målen har samlat flera olika aktörer från olika sektorer, biologer, bönder och lärare som innan haft separata agendor, kring gemensamma mål. Det finns nu en gemensam definition av vad hållbar utveckling är, vi har en gemensam målbild, ett gemensamt språk och något gemensamt att mäta mot.</a:t>
            </a:r>
          </a:p>
          <a:p>
            <a:pPr defTabSz="457200">
              <a:lnSpc>
                <a:spcPct val="120000"/>
              </a:lnSpc>
              <a:defRPr sz="5000" b="0">
                <a:latin typeface="Helvetica"/>
                <a:ea typeface="Helvetica"/>
                <a:cs typeface="Helvetica"/>
                <a:sym typeface="Helvetica"/>
              </a:defRPr>
            </a:pPr>
            <a:endParaRPr dirty="0"/>
          </a:p>
          <a:p>
            <a:pPr lvl="1" defTabSz="457200">
              <a:lnSpc>
                <a:spcPct val="120000"/>
              </a:lnSpc>
              <a:defRPr sz="5000">
                <a:latin typeface="Helvetica"/>
                <a:ea typeface="Helvetica"/>
                <a:cs typeface="Helvetica"/>
                <a:sym typeface="Helvetica"/>
              </a:defRPr>
            </a:pPr>
            <a:r>
              <a:rPr dirty="0" smtClean="0"/>
              <a:t>Tänk </a:t>
            </a:r>
            <a:r>
              <a:rPr dirty="0"/>
              <a:t>att alla FNs 193 medlemsländer har skrivit under på progressiva mål </a:t>
            </a:r>
            <a:r>
              <a:rPr dirty="0" smtClean="0"/>
              <a:t>så</a:t>
            </a:r>
            <a:r>
              <a:rPr lang="sv-SE" dirty="0" smtClean="0"/>
              <a:t> </a:t>
            </a:r>
            <a:r>
              <a:rPr dirty="0" smtClean="0"/>
              <a:t>som </a:t>
            </a:r>
            <a:r>
              <a:rPr dirty="0"/>
              <a:t>minskat matsvinn, kvinnor i ledningsgrupper, främjande av mental hälsa, minskande av plast i haven och hållbar turism.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218320" y="223315"/>
            <a:ext cx="23947360" cy="13269370"/>
          </a:xfrm>
          <a:prstGeom prst="rect">
            <a:avLst/>
          </a:prstGeom>
          <a:solidFill>
            <a:srgbClr val="000000"/>
          </a:solidFill>
          <a:ln w="12700">
            <a:miter lim="400000"/>
          </a:ln>
        </p:spPr>
        <p:txBody>
          <a:bodyPr lIns="50800" tIns="50800" rIns="50800" bIns="50800" anchor="ctr"/>
          <a:lstStyle/>
          <a:p>
            <a:pPr defTabSz="584200">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7" name="Shape 167"/>
          <p:cNvSpPr/>
          <p:nvPr/>
        </p:nvSpPr>
        <p:spPr>
          <a:xfrm>
            <a:off x="1053492" y="4629791"/>
            <a:ext cx="22277017" cy="2697958"/>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17000">
                <a:solidFill>
                  <a:srgbClr val="FFFFFF"/>
                </a:solidFill>
                <a:latin typeface="Helvetica"/>
                <a:ea typeface="Helvetica"/>
                <a:cs typeface="Helvetica"/>
                <a:sym typeface="Helvetica"/>
              </a:defRPr>
            </a:lvl1pPr>
          </a:lstStyle>
          <a:p>
            <a:r>
              <a:t>NEW YORK, ÅR 2014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219</TotalTime>
  <Words>1064</Words>
  <Application>Microsoft Macintosh PowerPoint</Application>
  <PresentationFormat>Anpassad</PresentationFormat>
  <Paragraphs>109</Paragraphs>
  <Slides>51</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51</vt:i4>
      </vt:variant>
    </vt:vector>
  </HeadingPairs>
  <TitlesOfParts>
    <vt:vector size="59" baseType="lpstr">
      <vt:lpstr>Gill Sans</vt:lpstr>
      <vt:lpstr>Helvetica</vt:lpstr>
      <vt:lpstr>Helvetica Light</vt:lpstr>
      <vt:lpstr>Helvetica Neue</vt:lpstr>
      <vt:lpstr>Helvetica Neue Light</vt:lpstr>
      <vt:lpstr>Helvetica Neue Medium</vt:lpstr>
      <vt:lpstr>Helvetica Neue Thin</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spilloteket spilloteket</cp:lastModifiedBy>
  <cp:revision>6</cp:revision>
  <dcterms:modified xsi:type="dcterms:W3CDTF">2019-10-10T13:22:51Z</dcterms:modified>
</cp:coreProperties>
</file>