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slide" Target="slides/slide7.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72bdf1dcf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72bdf1dcf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72bdf1dcf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72bdf1dcf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72bdf1dcf1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72bdf1dcf1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172bdf1dcf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172bdf1dcf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72bdf1dcf1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72bdf1dcf1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172bdf1dcf1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172bdf1dcf1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sv"/>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43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v"/>
              <a:t>VÅRT SAMHÄLLE - VILKA BOR HÄR?</a:t>
            </a:r>
            <a:endParaRPr/>
          </a:p>
        </p:txBody>
      </p:sp>
      <p:sp>
        <p:nvSpPr>
          <p:cNvPr id="55" name="Google Shape;55;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6" name="Google Shape;56;p13"/>
          <p:cNvPicPr preferRelativeResize="0"/>
          <p:nvPr/>
        </p:nvPicPr>
        <p:blipFill rotWithShape="1">
          <a:blip r:embed="rId3">
            <a:alphaModFix/>
          </a:blip>
          <a:srcRect b="0" l="0" r="0" t="0"/>
          <a:stretch/>
        </p:blipFill>
        <p:spPr>
          <a:xfrm>
            <a:off x="311700" y="625300"/>
            <a:ext cx="8520602" cy="42603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500"/>
              <a:t>VÄLKOMMEN HEM</a:t>
            </a:r>
            <a:endParaRPr sz="2500"/>
          </a:p>
          <a:p>
            <a:pPr indent="0" lvl="0" marL="0" rtl="0" algn="l">
              <a:spcBef>
                <a:spcPts val="0"/>
              </a:spcBef>
              <a:spcAft>
                <a:spcPts val="0"/>
              </a:spcAft>
              <a:buNone/>
            </a:pPr>
            <a:r>
              <a:t/>
            </a:r>
            <a:endParaRPr/>
          </a:p>
        </p:txBody>
      </p:sp>
      <p:sp>
        <p:nvSpPr>
          <p:cNvPr id="62" name="Google Shape;62;p14"/>
          <p:cNvSpPr txBox="1"/>
          <p:nvPr>
            <p:ph idx="1" type="body"/>
          </p:nvPr>
        </p:nvSpPr>
        <p:spPr>
          <a:xfrm>
            <a:off x="242050" y="647675"/>
            <a:ext cx="87228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I de här höghusen, med 45 lägenheter i varje, bor många olika människor. Välj en lägenhet och fantisera om vem eller vilka som bor där. Vad heter de? Hur länge har de bott här? Vad gillar de att göra? Har de husdjur? Trivs de eller vill de flytta?</a:t>
            </a:r>
            <a:endParaRPr/>
          </a:p>
        </p:txBody>
      </p:sp>
      <p:pic>
        <p:nvPicPr>
          <p:cNvPr id="63" name="Google Shape;63;p14"/>
          <p:cNvPicPr preferRelativeResize="0"/>
          <p:nvPr/>
        </p:nvPicPr>
        <p:blipFill rotWithShape="1">
          <a:blip r:embed="rId3">
            <a:alphaModFix/>
          </a:blip>
          <a:srcRect b="13194" l="0" r="0" t="0"/>
          <a:stretch/>
        </p:blipFill>
        <p:spPr>
          <a:xfrm>
            <a:off x="242050" y="1550875"/>
            <a:ext cx="5734050" cy="3299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ctrTitle"/>
          </p:nvPr>
        </p:nvSpPr>
        <p:spPr>
          <a:xfrm>
            <a:off x="311700" y="-481350"/>
            <a:ext cx="8520600" cy="1137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sv" sz="2500"/>
              <a:t>VÄLKOMMEN HEM</a:t>
            </a:r>
            <a:endParaRPr sz="2500"/>
          </a:p>
        </p:txBody>
      </p:sp>
      <p:sp>
        <p:nvSpPr>
          <p:cNvPr id="69" name="Google Shape;69;p15"/>
          <p:cNvSpPr txBox="1"/>
          <p:nvPr>
            <p:ph idx="1" type="subTitle"/>
          </p:nvPr>
        </p:nvSpPr>
        <p:spPr>
          <a:xfrm>
            <a:off x="311700" y="656550"/>
            <a:ext cx="8720400" cy="6546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I det här hyreshuset bor många olika människor. Några älskar sitt hem och vill aldrig flytta därifrån, andra bor trångt och vill flytta. Någon älskar att laga mat och en annan har katt. Någon är ensam pensionär och en annan bor tillsammans med sin familj. Välj en av lägenheterna och fantisera tillsammans om vilka som bor där.</a:t>
            </a:r>
            <a:endParaRPr sz="1400">
              <a:solidFill>
                <a:srgbClr val="110615"/>
              </a:solidFill>
              <a:highlight>
                <a:srgbClr val="FFFFFF"/>
              </a:highlight>
              <a:latin typeface="Calibri"/>
              <a:ea typeface="Calibri"/>
              <a:cs typeface="Calibri"/>
              <a:sym typeface="Calibri"/>
            </a:endParaRPr>
          </a:p>
          <a:p>
            <a:pPr indent="0" lvl="0" marL="0" rtl="0" algn="ctr">
              <a:lnSpc>
                <a:spcPct val="80000"/>
              </a:lnSpc>
              <a:spcBef>
                <a:spcPts val="0"/>
              </a:spcBef>
              <a:spcAft>
                <a:spcPts val="0"/>
              </a:spcAft>
              <a:buNone/>
            </a:pPr>
            <a:r>
              <a:t/>
            </a:r>
            <a:endParaRPr sz="1200"/>
          </a:p>
        </p:txBody>
      </p:sp>
      <p:pic>
        <p:nvPicPr>
          <p:cNvPr id="70" name="Google Shape;70;p15"/>
          <p:cNvPicPr preferRelativeResize="0"/>
          <p:nvPr/>
        </p:nvPicPr>
        <p:blipFill rotWithShape="1">
          <a:blip r:embed="rId3">
            <a:alphaModFix/>
          </a:blip>
          <a:srcRect b="12529" l="0" r="0" t="12536"/>
          <a:stretch/>
        </p:blipFill>
        <p:spPr>
          <a:xfrm>
            <a:off x="311700" y="1625463"/>
            <a:ext cx="5715000" cy="3209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40000"/>
              <a:buFont typeface="Arial"/>
              <a:buNone/>
            </a:pPr>
            <a:r>
              <a:rPr lang="sv" sz="2750"/>
              <a:t>VÄLKOMMEN HEM</a:t>
            </a:r>
            <a:endParaRPr sz="2750"/>
          </a:p>
          <a:p>
            <a:pPr indent="0" lvl="0" marL="0" rtl="0" algn="l">
              <a:spcBef>
                <a:spcPts val="0"/>
              </a:spcBef>
              <a:spcAft>
                <a:spcPts val="0"/>
              </a:spcAft>
              <a:buNone/>
            </a:pPr>
            <a:r>
              <a:t/>
            </a:r>
            <a:endParaRPr/>
          </a:p>
        </p:txBody>
      </p:sp>
      <p:sp>
        <p:nvSpPr>
          <p:cNvPr id="76" name="Google Shape;76;p16"/>
          <p:cNvSpPr txBox="1"/>
          <p:nvPr>
            <p:ph idx="1" type="body"/>
          </p:nvPr>
        </p:nvSpPr>
        <p:spPr>
          <a:xfrm>
            <a:off x="311700" y="712925"/>
            <a:ext cx="8709000" cy="46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Vem eller vilka bor i den här villan? Vad heter de? Ligger villan på en gata mitt i stan eller i en by på landet? Trivs de som bor här eller längtar de till ett annat boende? Finns det husdjur? Vem brukar ligga i hängmattan? </a:t>
            </a:r>
            <a:endParaRPr sz="1400"/>
          </a:p>
        </p:txBody>
      </p:sp>
      <p:pic>
        <p:nvPicPr>
          <p:cNvPr id="77" name="Google Shape;77;p16"/>
          <p:cNvPicPr preferRelativeResize="0"/>
          <p:nvPr/>
        </p:nvPicPr>
        <p:blipFill rotWithShape="1">
          <a:blip r:embed="rId3">
            <a:alphaModFix/>
          </a:blip>
          <a:srcRect b="10133" l="0" r="0" t="10133"/>
          <a:stretch/>
        </p:blipFill>
        <p:spPr>
          <a:xfrm>
            <a:off x="253250" y="1396250"/>
            <a:ext cx="5734050" cy="3429000"/>
          </a:xfrm>
          <a:prstGeom prst="rect">
            <a:avLst/>
          </a:prstGeom>
          <a:noFill/>
          <a:ln>
            <a:noFill/>
          </a:ln>
        </p:spPr>
      </p:pic>
      <p:sp>
        <p:nvSpPr>
          <p:cNvPr id="78" name="Google Shape;78;p16"/>
          <p:cNvSpPr txBox="1"/>
          <p:nvPr/>
        </p:nvSpPr>
        <p:spPr>
          <a:xfrm>
            <a:off x="6152025" y="1434350"/>
            <a:ext cx="2790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79" name="Google Shape;79;p16"/>
          <p:cNvSpPr txBox="1"/>
          <p:nvPr/>
        </p:nvSpPr>
        <p:spPr>
          <a:xfrm>
            <a:off x="6094025" y="1341400"/>
            <a:ext cx="2807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500"/>
              <a:t>VÄLKOMMEN HEM</a:t>
            </a:r>
            <a:endParaRPr sz="2500"/>
          </a:p>
          <a:p>
            <a:pPr indent="0" lvl="0" marL="0" rtl="0" algn="l">
              <a:spcBef>
                <a:spcPts val="0"/>
              </a:spcBef>
              <a:spcAft>
                <a:spcPts val="0"/>
              </a:spcAft>
              <a:buNone/>
            </a:pPr>
            <a:r>
              <a:t/>
            </a:r>
            <a:endParaRPr/>
          </a:p>
        </p:txBody>
      </p:sp>
      <p:sp>
        <p:nvSpPr>
          <p:cNvPr id="85" name="Google Shape;85;p17"/>
          <p:cNvSpPr txBox="1"/>
          <p:nvPr>
            <p:ph idx="1" type="body"/>
          </p:nvPr>
        </p:nvSpPr>
        <p:spPr>
          <a:xfrm>
            <a:off x="264475" y="667900"/>
            <a:ext cx="8711400" cy="68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Vilka bor på den här gården? Vad heter de? Vad händer här? Jobbar alla som bor här på gården eller inte? Trivs de som bor här eller vill de flytta? Har de djur? Går det några bussar i närheten eller måste de alltid ta bilen? Vad gör de </a:t>
            </a:r>
            <a:r>
              <a:rPr lang="sv" sz="1400">
                <a:solidFill>
                  <a:srgbClr val="110615"/>
                </a:solidFill>
                <a:highlight>
                  <a:schemeClr val="lt1"/>
                </a:highlight>
                <a:latin typeface="Calibri"/>
                <a:ea typeface="Calibri"/>
                <a:cs typeface="Calibri"/>
                <a:sym typeface="Calibri"/>
              </a:rPr>
              <a:t>när de är lediga?</a:t>
            </a:r>
            <a:endParaRPr sz="1400">
              <a:solidFill>
                <a:srgbClr val="110615"/>
              </a:solidFill>
              <a:highlight>
                <a:srgbClr val="FFFFFF"/>
              </a:highlight>
              <a:latin typeface="Calibri"/>
              <a:ea typeface="Calibri"/>
              <a:cs typeface="Calibri"/>
              <a:sym typeface="Calibri"/>
            </a:endParaRPr>
          </a:p>
          <a:p>
            <a:pPr indent="0" lvl="0" marL="0" rtl="0" algn="l">
              <a:spcBef>
                <a:spcPts val="0"/>
              </a:spcBef>
              <a:spcAft>
                <a:spcPts val="1200"/>
              </a:spcAft>
              <a:buNone/>
            </a:pPr>
            <a:r>
              <a:t/>
            </a:r>
            <a:endParaRPr/>
          </a:p>
        </p:txBody>
      </p:sp>
      <p:pic>
        <p:nvPicPr>
          <p:cNvPr id="86" name="Google Shape;86;p17"/>
          <p:cNvPicPr preferRelativeResize="0"/>
          <p:nvPr/>
        </p:nvPicPr>
        <p:blipFill rotWithShape="1">
          <a:blip r:embed="rId3">
            <a:alphaModFix/>
          </a:blip>
          <a:srcRect b="0" l="0" r="0" t="6015"/>
          <a:stretch/>
        </p:blipFill>
        <p:spPr>
          <a:xfrm>
            <a:off x="264475" y="1563925"/>
            <a:ext cx="5734050" cy="3321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311700" y="2229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500"/>
              <a:t>VÄLKOMMEN HEM</a:t>
            </a:r>
            <a:endParaRPr sz="2500"/>
          </a:p>
          <a:p>
            <a:pPr indent="0" lvl="0" marL="0" rtl="0" algn="l">
              <a:spcBef>
                <a:spcPts val="0"/>
              </a:spcBef>
              <a:spcAft>
                <a:spcPts val="0"/>
              </a:spcAft>
              <a:buNone/>
            </a:pPr>
            <a:r>
              <a:t/>
            </a:r>
            <a:endParaRPr/>
          </a:p>
        </p:txBody>
      </p:sp>
      <p:sp>
        <p:nvSpPr>
          <p:cNvPr id="92" name="Google Shape;92;p18"/>
          <p:cNvSpPr txBox="1"/>
          <p:nvPr>
            <p:ph idx="1" type="body"/>
          </p:nvPr>
        </p:nvSpPr>
        <p:spPr>
          <a:xfrm>
            <a:off x="253275" y="709050"/>
            <a:ext cx="8733900" cy="103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I de här radhusen bor många olika människor. Välj ett och fundera ut vilka som bor där. Vad heter den eller de? Gillar de sina grannar? Vad brukar de göra på balkongen? Vem är det som klipper gräsmattan? Vad finns bakom husen? </a:t>
            </a:r>
            <a:endParaRPr/>
          </a:p>
        </p:txBody>
      </p:sp>
      <p:pic>
        <p:nvPicPr>
          <p:cNvPr id="93" name="Google Shape;93;p18"/>
          <p:cNvPicPr preferRelativeResize="0"/>
          <p:nvPr/>
        </p:nvPicPr>
        <p:blipFill rotWithShape="1">
          <a:blip r:embed="rId3">
            <a:alphaModFix/>
          </a:blip>
          <a:srcRect b="5602" l="0" r="0" t="5611"/>
          <a:stretch/>
        </p:blipFill>
        <p:spPr>
          <a:xfrm>
            <a:off x="253275" y="1687625"/>
            <a:ext cx="4772025" cy="3171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500"/>
              <a:t>VÄLKOMMEN HEM</a:t>
            </a:r>
            <a:endParaRPr sz="2500"/>
          </a:p>
          <a:p>
            <a:pPr indent="0" lvl="0" marL="0" rtl="0" algn="l">
              <a:spcBef>
                <a:spcPts val="0"/>
              </a:spcBef>
              <a:spcAft>
                <a:spcPts val="0"/>
              </a:spcAft>
              <a:buNone/>
            </a:pPr>
            <a:r>
              <a:t/>
            </a:r>
            <a:endParaRPr/>
          </a:p>
        </p:txBody>
      </p:sp>
      <p:sp>
        <p:nvSpPr>
          <p:cNvPr id="99" name="Google Shape;99;p19"/>
          <p:cNvSpPr txBox="1"/>
          <p:nvPr>
            <p:ph idx="1" type="body"/>
          </p:nvPr>
        </p:nvSpPr>
        <p:spPr>
          <a:xfrm>
            <a:off x="311700" y="789125"/>
            <a:ext cx="8754000" cy="79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1400">
                <a:solidFill>
                  <a:srgbClr val="110615"/>
                </a:solidFill>
                <a:highlight>
                  <a:srgbClr val="FFFFFF"/>
                </a:highlight>
                <a:latin typeface="Calibri"/>
                <a:ea typeface="Calibri"/>
                <a:cs typeface="Calibri"/>
                <a:sym typeface="Calibri"/>
              </a:rPr>
              <a:t>Vem eller vilka bor i den här stugan? Vad heter de? Har de några grannar och hur långt har de till bussen? Trivs de eller vill de flytta? Var handlar de sin mat? Vad gillar de att göra? Vad jobbar de med? Var kan de spela fotboll? Är det trångt i stugan?</a:t>
            </a:r>
            <a:endParaRPr sz="1400">
              <a:solidFill>
                <a:srgbClr val="110615"/>
              </a:solidFill>
              <a:highlight>
                <a:srgbClr val="FFFFFF"/>
              </a:highlight>
              <a:latin typeface="Calibri"/>
              <a:ea typeface="Calibri"/>
              <a:cs typeface="Calibri"/>
              <a:sym typeface="Calibri"/>
            </a:endParaRPr>
          </a:p>
          <a:p>
            <a:pPr indent="0" lvl="0" marL="0" rtl="0" algn="l">
              <a:spcBef>
                <a:spcPts val="0"/>
              </a:spcBef>
              <a:spcAft>
                <a:spcPts val="1200"/>
              </a:spcAft>
              <a:buNone/>
            </a:pPr>
            <a:r>
              <a:t/>
            </a:r>
            <a:endParaRPr sz="1400"/>
          </a:p>
        </p:txBody>
      </p:sp>
      <p:pic>
        <p:nvPicPr>
          <p:cNvPr id="100" name="Google Shape;100;p19"/>
          <p:cNvPicPr preferRelativeResize="0"/>
          <p:nvPr/>
        </p:nvPicPr>
        <p:blipFill rotWithShape="1">
          <a:blip r:embed="rId3">
            <a:alphaModFix/>
          </a:blip>
          <a:srcRect b="0" l="719" r="729" t="0"/>
          <a:stretch/>
        </p:blipFill>
        <p:spPr>
          <a:xfrm>
            <a:off x="264475" y="1665175"/>
            <a:ext cx="4772025" cy="3171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