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Roboto"/>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Roboto-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Roboto-italic.fntdata"/><Relationship Id="rId6" Type="http://schemas.openxmlformats.org/officeDocument/2006/relationships/slide" Target="slides/slide1.xml"/><Relationship Id="rId18" Type="http://schemas.openxmlformats.org/officeDocument/2006/relationships/font" Target="fonts/Roboto-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13326431758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13326431758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13326431758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13326431758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1330b74d50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1330b74d50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1330b74d502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1330b74d502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1330b74d50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1330b74d50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1332643175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1332643175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13326431758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13326431758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13326431758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13326431758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13326431758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13326431758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13326431758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13326431758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sv"/>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sv"/>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14.png"/><Relationship Id="rId5" Type="http://schemas.openxmlformats.org/officeDocument/2006/relationships/image" Target="../media/image2.png"/><Relationship Id="rId6"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6.jpg"/><Relationship Id="rId4" Type="http://schemas.openxmlformats.org/officeDocument/2006/relationships/image" Target="../media/image2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0.png"/><Relationship Id="rId4" Type="http://schemas.openxmlformats.org/officeDocument/2006/relationships/image" Target="../media/image3.png"/><Relationship Id="rId5" Type="http://schemas.openxmlformats.org/officeDocument/2006/relationships/image" Target="../media/image13.png"/><Relationship Id="rId6" Type="http://schemas.openxmlformats.org/officeDocument/2006/relationships/image" Target="../media/image9.png"/><Relationship Id="rId7"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sp>
        <p:nvSpPr>
          <p:cNvPr id="54" name="Google Shape;54;p13"/>
          <p:cNvSpPr txBox="1"/>
          <p:nvPr>
            <p:ph type="ctrTitle"/>
          </p:nvPr>
        </p:nvSpPr>
        <p:spPr>
          <a:xfrm>
            <a:off x="0" y="820775"/>
            <a:ext cx="9144000" cy="2052600"/>
          </a:xfrm>
          <a:prstGeom prst="rect">
            <a:avLst/>
          </a:prstGeom>
          <a:solidFill>
            <a:srgbClr val="0ECE6A"/>
          </a:solidFill>
        </p:spPr>
        <p:txBody>
          <a:bodyPr anchorCtr="0" anchor="b" bIns="91425" lIns="91425" spcFirstLastPara="1" rIns="91425" wrap="square" tIns="91425">
            <a:normAutofit/>
          </a:bodyPr>
          <a:lstStyle/>
          <a:p>
            <a:pPr indent="0" lvl="0" marL="0" rtl="0" algn="ctr">
              <a:spcBef>
                <a:spcPts val="0"/>
              </a:spcBef>
              <a:spcAft>
                <a:spcPts val="0"/>
              </a:spcAft>
              <a:buNone/>
            </a:pPr>
            <a:r>
              <a:rPr lang="sv" sz="4800">
                <a:solidFill>
                  <a:srgbClr val="2663EF"/>
                </a:solidFill>
                <a:latin typeface="Roboto"/>
                <a:ea typeface="Roboto"/>
                <a:cs typeface="Roboto"/>
                <a:sym typeface="Roboto"/>
              </a:rPr>
              <a:t>FRÅN GROTTOR TILL SKYSKRAPOR</a:t>
            </a:r>
            <a:endParaRPr sz="4800">
              <a:solidFill>
                <a:srgbClr val="2663EF"/>
              </a:solidFill>
              <a:latin typeface="Roboto"/>
              <a:ea typeface="Roboto"/>
              <a:cs typeface="Roboto"/>
              <a:sym typeface="Roboto"/>
            </a:endParaRPr>
          </a:p>
        </p:txBody>
      </p:sp>
      <p:sp>
        <p:nvSpPr>
          <p:cNvPr id="55" name="Google Shape;55;p13"/>
          <p:cNvSpPr txBox="1"/>
          <p:nvPr>
            <p:ph idx="1" type="subTitle"/>
          </p:nvPr>
        </p:nvSpPr>
        <p:spPr>
          <a:xfrm>
            <a:off x="0" y="2695750"/>
            <a:ext cx="9144000" cy="792600"/>
          </a:xfrm>
          <a:prstGeom prst="rect">
            <a:avLst/>
          </a:prstGeom>
          <a:solidFill>
            <a:srgbClr val="0ECE6A"/>
          </a:solidFill>
        </p:spPr>
        <p:txBody>
          <a:bodyPr anchorCtr="0" anchor="t" bIns="91425" lIns="91425" spcFirstLastPara="1" rIns="91425" wrap="square" tIns="91425">
            <a:normAutofit/>
          </a:bodyPr>
          <a:lstStyle/>
          <a:p>
            <a:pPr indent="0" lvl="0" marL="0" rtl="0" algn="ctr">
              <a:spcBef>
                <a:spcPts val="0"/>
              </a:spcBef>
              <a:spcAft>
                <a:spcPts val="0"/>
              </a:spcAft>
              <a:buNone/>
            </a:pPr>
            <a:r>
              <a:rPr lang="sv" sz="2500">
                <a:solidFill>
                  <a:srgbClr val="2663EF"/>
                </a:solidFill>
                <a:latin typeface="Roboto"/>
                <a:ea typeface="Roboto"/>
                <a:cs typeface="Roboto"/>
                <a:sym typeface="Roboto"/>
              </a:rPr>
              <a:t>Så har vi människor bott genom historien</a:t>
            </a:r>
            <a:endParaRPr sz="2500">
              <a:solidFill>
                <a:srgbClr val="2663EF"/>
              </a:solidFill>
              <a:latin typeface="Roboto"/>
              <a:ea typeface="Roboto"/>
              <a:cs typeface="Roboto"/>
              <a:sym typeface="Roboto"/>
            </a:endParaRPr>
          </a:p>
        </p:txBody>
      </p:sp>
      <p:pic>
        <p:nvPicPr>
          <p:cNvPr id="56" name="Google Shape;56;p13"/>
          <p:cNvPicPr preferRelativeResize="0"/>
          <p:nvPr/>
        </p:nvPicPr>
        <p:blipFill rotWithShape="1">
          <a:blip r:embed="rId3">
            <a:alphaModFix/>
          </a:blip>
          <a:srcRect b="41621" l="0" r="0" t="18357"/>
          <a:stretch/>
        </p:blipFill>
        <p:spPr>
          <a:xfrm>
            <a:off x="0" y="3240499"/>
            <a:ext cx="9144003" cy="1903001"/>
          </a:xfrm>
          <a:prstGeom prst="rect">
            <a:avLst/>
          </a:prstGeom>
          <a:noFill/>
          <a:ln>
            <a:noFill/>
          </a:ln>
        </p:spPr>
      </p:pic>
      <p:pic>
        <p:nvPicPr>
          <p:cNvPr id="57" name="Google Shape;57;p13"/>
          <p:cNvPicPr preferRelativeResize="0"/>
          <p:nvPr/>
        </p:nvPicPr>
        <p:blipFill rotWithShape="1">
          <a:blip r:embed="rId4">
            <a:alphaModFix/>
          </a:blip>
          <a:srcRect b="55541" l="0" r="0" t="23489"/>
          <a:stretch/>
        </p:blipFill>
        <p:spPr>
          <a:xfrm>
            <a:off x="0" y="0"/>
            <a:ext cx="9144003" cy="127797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2"/>
          <p:cNvSpPr txBox="1"/>
          <p:nvPr>
            <p:ph type="title"/>
          </p:nvPr>
        </p:nvSpPr>
        <p:spPr>
          <a:xfrm>
            <a:off x="5601850" y="445025"/>
            <a:ext cx="3230400" cy="161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2000">
                <a:solidFill>
                  <a:srgbClr val="110615"/>
                </a:solidFill>
                <a:latin typeface="Roboto"/>
                <a:ea typeface="Roboto"/>
                <a:cs typeface="Roboto"/>
                <a:sym typeface="Roboto"/>
              </a:rPr>
              <a:t>Vet ni vad? Det bra är att människans superkrafter är att vi har fantasi och samarbetsförmåga. </a:t>
            </a:r>
            <a:endParaRPr sz="2000">
              <a:latin typeface="Roboto"/>
              <a:ea typeface="Roboto"/>
              <a:cs typeface="Roboto"/>
              <a:sym typeface="Roboto"/>
            </a:endParaRPr>
          </a:p>
        </p:txBody>
      </p:sp>
      <p:pic>
        <p:nvPicPr>
          <p:cNvPr id="121" name="Google Shape;121;p22"/>
          <p:cNvPicPr preferRelativeResize="0"/>
          <p:nvPr/>
        </p:nvPicPr>
        <p:blipFill>
          <a:blip r:embed="rId3">
            <a:alphaModFix/>
          </a:blip>
          <a:stretch>
            <a:fillRect/>
          </a:stretch>
        </p:blipFill>
        <p:spPr>
          <a:xfrm>
            <a:off x="4572002" y="2209025"/>
            <a:ext cx="4170821" cy="2782075"/>
          </a:xfrm>
          <a:prstGeom prst="rect">
            <a:avLst/>
          </a:prstGeom>
          <a:noFill/>
          <a:ln>
            <a:noFill/>
          </a:ln>
        </p:spPr>
      </p:pic>
      <p:pic>
        <p:nvPicPr>
          <p:cNvPr id="122" name="Google Shape;122;p22"/>
          <p:cNvPicPr preferRelativeResize="0"/>
          <p:nvPr/>
        </p:nvPicPr>
        <p:blipFill>
          <a:blip r:embed="rId4">
            <a:alphaModFix/>
          </a:blip>
          <a:stretch>
            <a:fillRect/>
          </a:stretch>
        </p:blipFill>
        <p:spPr>
          <a:xfrm>
            <a:off x="223675" y="200175"/>
            <a:ext cx="5213925" cy="34549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3"/>
          <p:cNvSpPr txBox="1"/>
          <p:nvPr>
            <p:ph type="title"/>
          </p:nvPr>
        </p:nvSpPr>
        <p:spPr>
          <a:xfrm>
            <a:off x="4572000" y="445025"/>
            <a:ext cx="4260300" cy="264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sv" sz="2000">
                <a:solidFill>
                  <a:srgbClr val="110615"/>
                </a:solidFill>
                <a:latin typeface="Roboto"/>
                <a:ea typeface="Roboto"/>
                <a:cs typeface="Roboto"/>
                <a:sym typeface="Roboto"/>
              </a:rPr>
              <a:t>Alltså måste vi fortsätta vara påhittiga och göra på nya sätt för att planeten ska hålla som vårt hem. </a:t>
            </a:r>
            <a:endParaRPr sz="2000">
              <a:solidFill>
                <a:srgbClr val="110615"/>
              </a:solidFill>
              <a:latin typeface="Roboto"/>
              <a:ea typeface="Roboto"/>
              <a:cs typeface="Roboto"/>
              <a:sym typeface="Roboto"/>
            </a:endParaRPr>
          </a:p>
          <a:p>
            <a:pPr indent="0" lvl="0" marL="0" rtl="0" algn="l">
              <a:spcBef>
                <a:spcPts val="0"/>
              </a:spcBef>
              <a:spcAft>
                <a:spcPts val="0"/>
              </a:spcAft>
              <a:buNone/>
            </a:pPr>
            <a:r>
              <a:t/>
            </a:r>
            <a:endParaRPr sz="2000">
              <a:solidFill>
                <a:srgbClr val="11061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sv" sz="2000">
                <a:solidFill>
                  <a:srgbClr val="110615"/>
                </a:solidFill>
                <a:latin typeface="Roboto"/>
                <a:ea typeface="Roboto"/>
                <a:cs typeface="Roboto"/>
                <a:sym typeface="Roboto"/>
              </a:rPr>
              <a:t>Vi kanske måste titta mer på hur naturen gör när vi bygger nya samhällen? Kanske vi kan bygga som bin gör? Eller titta på hur korallreven är uppbyggda? Eller en termitstack kanske?</a:t>
            </a:r>
            <a:endParaRPr sz="2000">
              <a:solidFill>
                <a:srgbClr val="110615"/>
              </a:solidFill>
              <a:latin typeface="Roboto"/>
              <a:ea typeface="Roboto"/>
              <a:cs typeface="Roboto"/>
              <a:sym typeface="Roboto"/>
            </a:endParaRPr>
          </a:p>
        </p:txBody>
      </p:sp>
      <p:pic>
        <p:nvPicPr>
          <p:cNvPr id="128" name="Google Shape;128;p23"/>
          <p:cNvPicPr preferRelativeResize="0"/>
          <p:nvPr/>
        </p:nvPicPr>
        <p:blipFill>
          <a:blip r:embed="rId3">
            <a:alphaModFix/>
          </a:blip>
          <a:stretch>
            <a:fillRect/>
          </a:stretch>
        </p:blipFill>
        <p:spPr>
          <a:xfrm>
            <a:off x="163275" y="489500"/>
            <a:ext cx="4267200" cy="4267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type="title"/>
          </p:nvPr>
        </p:nvSpPr>
        <p:spPr>
          <a:xfrm>
            <a:off x="4637250" y="438150"/>
            <a:ext cx="4395900" cy="20493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990"/>
              <a:buFont typeface="Arial"/>
              <a:buNone/>
            </a:pPr>
            <a:r>
              <a:rPr lang="sv" sz="2000">
                <a:latin typeface="Roboto"/>
                <a:ea typeface="Roboto"/>
                <a:cs typeface="Roboto"/>
                <a:sym typeface="Roboto"/>
              </a:rPr>
              <a:t>Tänk att människor har funnits på den här planeten i runt 250 000 år. Det är verkligen länge!</a:t>
            </a:r>
            <a:endParaRPr sz="2000">
              <a:latin typeface="Roboto"/>
              <a:ea typeface="Roboto"/>
              <a:cs typeface="Roboto"/>
              <a:sym typeface="Roboto"/>
            </a:endParaRPr>
          </a:p>
          <a:p>
            <a:pPr indent="0" lvl="0" marL="0" rtl="0" algn="l">
              <a:spcBef>
                <a:spcPts val="0"/>
              </a:spcBef>
              <a:spcAft>
                <a:spcPts val="0"/>
              </a:spcAft>
              <a:buSzPts val="990"/>
              <a:buNone/>
            </a:pPr>
            <a:r>
              <a:t/>
            </a:r>
            <a:endParaRPr sz="2520"/>
          </a:p>
        </p:txBody>
      </p:sp>
      <p:pic>
        <p:nvPicPr>
          <p:cNvPr id="63" name="Google Shape;63;p14"/>
          <p:cNvPicPr preferRelativeResize="0"/>
          <p:nvPr/>
        </p:nvPicPr>
        <p:blipFill>
          <a:blip r:embed="rId3">
            <a:alphaModFix/>
          </a:blip>
          <a:stretch>
            <a:fillRect/>
          </a:stretch>
        </p:blipFill>
        <p:spPr>
          <a:xfrm>
            <a:off x="217650" y="438150"/>
            <a:ext cx="4267200" cy="4267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ph type="title"/>
          </p:nvPr>
        </p:nvSpPr>
        <p:spPr>
          <a:xfrm>
            <a:off x="3566925" y="152400"/>
            <a:ext cx="4192800" cy="200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2000">
                <a:solidFill>
                  <a:srgbClr val="222222"/>
                </a:solidFill>
                <a:highlight>
                  <a:srgbClr val="FFFFFF"/>
                </a:highlight>
                <a:latin typeface="Roboto"/>
                <a:ea typeface="Roboto"/>
                <a:cs typeface="Roboto"/>
                <a:sym typeface="Roboto"/>
              </a:rPr>
              <a:t>Länge </a:t>
            </a:r>
            <a:r>
              <a:rPr lang="sv" sz="2000">
                <a:solidFill>
                  <a:srgbClr val="222222"/>
                </a:solidFill>
                <a:highlight>
                  <a:srgbClr val="FFFFFF"/>
                </a:highlight>
                <a:latin typeface="Roboto"/>
                <a:ea typeface="Roboto"/>
                <a:cs typeface="Roboto"/>
                <a:sym typeface="Roboto"/>
              </a:rPr>
              <a:t>levde </a:t>
            </a:r>
            <a:r>
              <a:rPr lang="sv" sz="2000">
                <a:solidFill>
                  <a:srgbClr val="222222"/>
                </a:solidFill>
                <a:highlight>
                  <a:srgbClr val="FFFFFF"/>
                </a:highlight>
                <a:latin typeface="Roboto"/>
                <a:ea typeface="Roboto"/>
                <a:cs typeface="Roboto"/>
                <a:sym typeface="Roboto"/>
              </a:rPr>
              <a:t>människorna som jägare och samlare och vandrade runt och bodde på olika ställen i naturen, till exempel i grottor. Man levde inte ensam med sin familj utan i grupper med många familjer.</a:t>
            </a:r>
            <a:endParaRPr sz="2000">
              <a:latin typeface="Roboto"/>
              <a:ea typeface="Roboto"/>
              <a:cs typeface="Roboto"/>
              <a:sym typeface="Roboto"/>
            </a:endParaRPr>
          </a:p>
        </p:txBody>
      </p:sp>
      <p:pic>
        <p:nvPicPr>
          <p:cNvPr id="69" name="Google Shape;69;p15"/>
          <p:cNvPicPr preferRelativeResize="0"/>
          <p:nvPr/>
        </p:nvPicPr>
        <p:blipFill>
          <a:blip r:embed="rId3">
            <a:alphaModFix/>
          </a:blip>
          <a:stretch>
            <a:fillRect/>
          </a:stretch>
        </p:blipFill>
        <p:spPr>
          <a:xfrm>
            <a:off x="3566925" y="2147000"/>
            <a:ext cx="4267203" cy="2844107"/>
          </a:xfrm>
          <a:prstGeom prst="rect">
            <a:avLst/>
          </a:prstGeom>
          <a:noFill/>
          <a:ln>
            <a:noFill/>
          </a:ln>
        </p:spPr>
      </p:pic>
      <p:pic>
        <p:nvPicPr>
          <p:cNvPr id="70" name="Google Shape;70;p15"/>
          <p:cNvPicPr preferRelativeResize="0"/>
          <p:nvPr/>
        </p:nvPicPr>
        <p:blipFill>
          <a:blip r:embed="rId4">
            <a:alphaModFix/>
          </a:blip>
          <a:stretch>
            <a:fillRect/>
          </a:stretch>
        </p:blipFill>
        <p:spPr>
          <a:xfrm>
            <a:off x="152400" y="152400"/>
            <a:ext cx="3226890" cy="48387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3677100" y="152400"/>
            <a:ext cx="5306700" cy="2571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sv" sz="2022">
                <a:latin typeface="Roboto"/>
                <a:ea typeface="Roboto"/>
                <a:cs typeface="Roboto"/>
                <a:sym typeface="Roboto"/>
              </a:rPr>
              <a:t>Sedan, f</a:t>
            </a:r>
            <a:r>
              <a:rPr lang="sv" sz="1800">
                <a:latin typeface="Roboto"/>
                <a:ea typeface="Roboto"/>
                <a:cs typeface="Roboto"/>
                <a:sym typeface="Roboto"/>
              </a:rPr>
              <a:t>ö</a:t>
            </a:r>
            <a:r>
              <a:rPr lang="sv" sz="2022">
                <a:latin typeface="Roboto"/>
                <a:ea typeface="Roboto"/>
                <a:cs typeface="Roboto"/>
                <a:sym typeface="Roboto"/>
              </a:rPr>
              <a:t>r ungefär 12 000 år sedan, under det som kallas stenåldern, blev människan bofast. Det betyder att man stannade kvar på ett ställe med sin grupp och byggde sina hem där. </a:t>
            </a:r>
            <a:r>
              <a:rPr lang="sv" sz="2022">
                <a:latin typeface="Roboto"/>
                <a:ea typeface="Roboto"/>
                <a:cs typeface="Roboto"/>
                <a:sym typeface="Roboto"/>
              </a:rPr>
              <a:t>Små byar bildades </a:t>
            </a:r>
            <a:r>
              <a:rPr lang="sv" sz="2022">
                <a:latin typeface="Roboto"/>
                <a:ea typeface="Roboto"/>
                <a:cs typeface="Roboto"/>
                <a:sym typeface="Roboto"/>
              </a:rPr>
              <a:t>och man började ha boskapsdjur och odla marken tillsammans.  </a:t>
            </a:r>
            <a:endParaRPr sz="2022">
              <a:latin typeface="Roboto"/>
              <a:ea typeface="Roboto"/>
              <a:cs typeface="Roboto"/>
              <a:sym typeface="Roboto"/>
            </a:endParaRPr>
          </a:p>
        </p:txBody>
      </p:sp>
      <p:pic>
        <p:nvPicPr>
          <p:cNvPr id="76" name="Google Shape;76;p16"/>
          <p:cNvPicPr preferRelativeResize="0"/>
          <p:nvPr/>
        </p:nvPicPr>
        <p:blipFill rotWithShape="1">
          <a:blip r:embed="rId3">
            <a:alphaModFix/>
          </a:blip>
          <a:srcRect b="2610" l="0" r="2056" t="0"/>
          <a:stretch/>
        </p:blipFill>
        <p:spPr>
          <a:xfrm>
            <a:off x="152400" y="152400"/>
            <a:ext cx="3334976" cy="2750499"/>
          </a:xfrm>
          <a:prstGeom prst="rect">
            <a:avLst/>
          </a:prstGeom>
          <a:noFill/>
          <a:ln>
            <a:noFill/>
          </a:ln>
        </p:spPr>
      </p:pic>
      <p:pic>
        <p:nvPicPr>
          <p:cNvPr id="77" name="Google Shape;77;p16"/>
          <p:cNvPicPr preferRelativeResize="0"/>
          <p:nvPr/>
        </p:nvPicPr>
        <p:blipFill rotWithShape="1">
          <a:blip r:embed="rId4">
            <a:alphaModFix/>
          </a:blip>
          <a:srcRect b="7347" l="0" r="0" t="0"/>
          <a:stretch/>
        </p:blipFill>
        <p:spPr>
          <a:xfrm>
            <a:off x="152400" y="3074400"/>
            <a:ext cx="3334973" cy="1959850"/>
          </a:xfrm>
          <a:prstGeom prst="rect">
            <a:avLst/>
          </a:prstGeom>
          <a:noFill/>
          <a:ln>
            <a:noFill/>
          </a:ln>
        </p:spPr>
      </p:pic>
      <p:pic>
        <p:nvPicPr>
          <p:cNvPr id="78" name="Google Shape;78;p16"/>
          <p:cNvPicPr preferRelativeResize="0"/>
          <p:nvPr/>
        </p:nvPicPr>
        <p:blipFill rotWithShape="1">
          <a:blip r:embed="rId5">
            <a:alphaModFix/>
          </a:blip>
          <a:srcRect b="8889" l="0" r="11402" t="54314"/>
          <a:stretch/>
        </p:blipFill>
        <p:spPr>
          <a:xfrm>
            <a:off x="3677100" y="3107975"/>
            <a:ext cx="3036950" cy="1892651"/>
          </a:xfrm>
          <a:prstGeom prst="rect">
            <a:avLst/>
          </a:prstGeom>
          <a:noFill/>
          <a:ln>
            <a:noFill/>
          </a:ln>
        </p:spPr>
      </p:pic>
      <p:pic>
        <p:nvPicPr>
          <p:cNvPr id="79" name="Google Shape;79;p16"/>
          <p:cNvPicPr preferRelativeResize="0"/>
          <p:nvPr/>
        </p:nvPicPr>
        <p:blipFill rotWithShape="1">
          <a:blip r:embed="rId6">
            <a:alphaModFix/>
          </a:blip>
          <a:srcRect b="0" l="31823" r="19776" t="33844"/>
          <a:stretch/>
        </p:blipFill>
        <p:spPr>
          <a:xfrm>
            <a:off x="6906825" y="3107975"/>
            <a:ext cx="2076975" cy="18926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7"/>
          <p:cNvSpPr txBox="1"/>
          <p:nvPr>
            <p:ph type="title"/>
          </p:nvPr>
        </p:nvSpPr>
        <p:spPr>
          <a:xfrm>
            <a:off x="4492675" y="285750"/>
            <a:ext cx="4491900" cy="186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2000">
                <a:latin typeface="Roboto"/>
                <a:ea typeface="Roboto"/>
                <a:cs typeface="Roboto"/>
                <a:sym typeface="Roboto"/>
              </a:rPr>
              <a:t>Det gjorde en stor skillnad. Eftersom man nu hade tillgång till mycket mer mat så </a:t>
            </a:r>
            <a:r>
              <a:rPr lang="sv" sz="2000">
                <a:solidFill>
                  <a:srgbClr val="222222"/>
                </a:solidFill>
                <a:highlight>
                  <a:srgbClr val="FFFFFF"/>
                </a:highlight>
                <a:latin typeface="Roboto"/>
                <a:ea typeface="Roboto"/>
                <a:cs typeface="Roboto"/>
                <a:sym typeface="Roboto"/>
              </a:rPr>
              <a:t>överlevde </a:t>
            </a:r>
            <a:r>
              <a:rPr lang="sv" sz="2000">
                <a:solidFill>
                  <a:srgbClr val="222222"/>
                </a:solidFill>
                <a:highlight>
                  <a:srgbClr val="FFFFFF"/>
                </a:highlight>
                <a:latin typeface="Roboto"/>
                <a:ea typeface="Roboto"/>
                <a:cs typeface="Roboto"/>
                <a:sym typeface="Roboto"/>
              </a:rPr>
              <a:t>fler människor. Byarna växte och så småningom </a:t>
            </a:r>
            <a:r>
              <a:rPr lang="sv" sz="2000">
                <a:solidFill>
                  <a:srgbClr val="222222"/>
                </a:solidFill>
                <a:highlight>
                  <a:srgbClr val="FFFFFF"/>
                </a:highlight>
                <a:latin typeface="Roboto"/>
                <a:ea typeface="Roboto"/>
                <a:cs typeface="Roboto"/>
                <a:sym typeface="Roboto"/>
              </a:rPr>
              <a:t>började det bildas</a:t>
            </a:r>
            <a:r>
              <a:rPr lang="sv" sz="2000">
                <a:solidFill>
                  <a:srgbClr val="222222"/>
                </a:solidFill>
                <a:highlight>
                  <a:srgbClr val="FFFFFF"/>
                </a:highlight>
                <a:latin typeface="Roboto"/>
                <a:ea typeface="Roboto"/>
                <a:cs typeface="Roboto"/>
                <a:sym typeface="Roboto"/>
              </a:rPr>
              <a:t> städer. Under alla dessa år har husen, byarna och städerna förändrats.</a:t>
            </a:r>
            <a:endParaRPr sz="2000">
              <a:latin typeface="Roboto"/>
              <a:ea typeface="Roboto"/>
              <a:cs typeface="Roboto"/>
              <a:sym typeface="Roboto"/>
            </a:endParaRPr>
          </a:p>
        </p:txBody>
      </p:sp>
      <p:pic>
        <p:nvPicPr>
          <p:cNvPr id="85" name="Google Shape;85;p17"/>
          <p:cNvPicPr preferRelativeResize="0"/>
          <p:nvPr/>
        </p:nvPicPr>
        <p:blipFill rotWithShape="1">
          <a:blip r:embed="rId3">
            <a:alphaModFix/>
          </a:blip>
          <a:srcRect b="7778" l="0" r="0" t="7769"/>
          <a:stretch/>
        </p:blipFill>
        <p:spPr>
          <a:xfrm>
            <a:off x="222538" y="285750"/>
            <a:ext cx="4067174" cy="2286000"/>
          </a:xfrm>
          <a:prstGeom prst="rect">
            <a:avLst/>
          </a:prstGeom>
          <a:noFill/>
          <a:ln>
            <a:noFill/>
          </a:ln>
        </p:spPr>
      </p:pic>
      <p:pic>
        <p:nvPicPr>
          <p:cNvPr id="86" name="Google Shape;86;p17"/>
          <p:cNvPicPr preferRelativeResize="0"/>
          <p:nvPr/>
        </p:nvPicPr>
        <p:blipFill rotWithShape="1">
          <a:blip r:embed="rId4">
            <a:alphaModFix/>
          </a:blip>
          <a:srcRect b="8151" l="0" r="0" t="8159"/>
          <a:stretch/>
        </p:blipFill>
        <p:spPr>
          <a:xfrm>
            <a:off x="222550" y="2724150"/>
            <a:ext cx="4067174" cy="226694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8"/>
          <p:cNvSpPr txBox="1"/>
          <p:nvPr>
            <p:ph type="title"/>
          </p:nvPr>
        </p:nvSpPr>
        <p:spPr>
          <a:xfrm>
            <a:off x="4094900" y="152400"/>
            <a:ext cx="4260300" cy="2126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2000">
                <a:solidFill>
                  <a:srgbClr val="222222"/>
                </a:solidFill>
                <a:highlight>
                  <a:srgbClr val="FFFFFF"/>
                </a:highlight>
                <a:latin typeface="Roboto"/>
                <a:ea typeface="Roboto"/>
                <a:cs typeface="Roboto"/>
                <a:sym typeface="Roboto"/>
              </a:rPr>
              <a:t>Ända fram till idag har vi människor verkligen utvecklat sättet vi lever och bor på.</a:t>
            </a:r>
            <a:endParaRPr sz="2000">
              <a:latin typeface="Roboto"/>
              <a:ea typeface="Roboto"/>
              <a:cs typeface="Roboto"/>
              <a:sym typeface="Roboto"/>
            </a:endParaRPr>
          </a:p>
        </p:txBody>
      </p:sp>
      <p:pic>
        <p:nvPicPr>
          <p:cNvPr id="92" name="Google Shape;92;p18"/>
          <p:cNvPicPr preferRelativeResize="0"/>
          <p:nvPr/>
        </p:nvPicPr>
        <p:blipFill rotWithShape="1">
          <a:blip r:embed="rId3">
            <a:alphaModFix/>
          </a:blip>
          <a:srcRect b="1103" l="0" r="0" t="3767"/>
          <a:stretch/>
        </p:blipFill>
        <p:spPr>
          <a:xfrm>
            <a:off x="3644025" y="2730550"/>
            <a:ext cx="3561001" cy="2084301"/>
          </a:xfrm>
          <a:prstGeom prst="rect">
            <a:avLst/>
          </a:prstGeom>
          <a:noFill/>
          <a:ln>
            <a:noFill/>
          </a:ln>
        </p:spPr>
      </p:pic>
      <p:pic>
        <p:nvPicPr>
          <p:cNvPr id="93" name="Google Shape;93;p18"/>
          <p:cNvPicPr preferRelativeResize="0"/>
          <p:nvPr/>
        </p:nvPicPr>
        <p:blipFill>
          <a:blip r:embed="rId4">
            <a:alphaModFix/>
          </a:blip>
          <a:stretch>
            <a:fillRect/>
          </a:stretch>
        </p:blipFill>
        <p:spPr>
          <a:xfrm>
            <a:off x="7285875" y="2395500"/>
            <a:ext cx="1728109" cy="2419352"/>
          </a:xfrm>
          <a:prstGeom prst="rect">
            <a:avLst/>
          </a:prstGeom>
          <a:noFill/>
          <a:ln>
            <a:noFill/>
          </a:ln>
        </p:spPr>
      </p:pic>
      <p:pic>
        <p:nvPicPr>
          <p:cNvPr id="94" name="Google Shape;94;p18"/>
          <p:cNvPicPr preferRelativeResize="0"/>
          <p:nvPr/>
        </p:nvPicPr>
        <p:blipFill>
          <a:blip r:embed="rId5">
            <a:alphaModFix/>
          </a:blip>
          <a:stretch>
            <a:fillRect/>
          </a:stretch>
        </p:blipFill>
        <p:spPr>
          <a:xfrm>
            <a:off x="1949275" y="152400"/>
            <a:ext cx="1935475" cy="2419350"/>
          </a:xfrm>
          <a:prstGeom prst="rect">
            <a:avLst/>
          </a:prstGeom>
          <a:noFill/>
          <a:ln>
            <a:noFill/>
          </a:ln>
        </p:spPr>
      </p:pic>
      <p:pic>
        <p:nvPicPr>
          <p:cNvPr id="95" name="Google Shape;95;p18"/>
          <p:cNvPicPr preferRelativeResize="0"/>
          <p:nvPr/>
        </p:nvPicPr>
        <p:blipFill>
          <a:blip r:embed="rId6">
            <a:alphaModFix/>
          </a:blip>
          <a:stretch>
            <a:fillRect/>
          </a:stretch>
        </p:blipFill>
        <p:spPr>
          <a:xfrm>
            <a:off x="152401" y="136438"/>
            <a:ext cx="1634175" cy="2451263"/>
          </a:xfrm>
          <a:prstGeom prst="rect">
            <a:avLst/>
          </a:prstGeom>
          <a:noFill/>
          <a:ln>
            <a:noFill/>
          </a:ln>
        </p:spPr>
      </p:pic>
      <p:pic>
        <p:nvPicPr>
          <p:cNvPr id="96" name="Google Shape;96;p18"/>
          <p:cNvPicPr preferRelativeResize="0"/>
          <p:nvPr/>
        </p:nvPicPr>
        <p:blipFill>
          <a:blip r:embed="rId7">
            <a:alphaModFix/>
          </a:blip>
          <a:stretch>
            <a:fillRect/>
          </a:stretch>
        </p:blipFill>
        <p:spPr>
          <a:xfrm>
            <a:off x="152400" y="2724152"/>
            <a:ext cx="3339225" cy="208428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9"/>
          <p:cNvSpPr txBox="1"/>
          <p:nvPr>
            <p:ph type="title"/>
          </p:nvPr>
        </p:nvSpPr>
        <p:spPr>
          <a:xfrm>
            <a:off x="4572000" y="225400"/>
            <a:ext cx="4260300" cy="314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sv" sz="2000">
                <a:solidFill>
                  <a:srgbClr val="222222"/>
                </a:solidFill>
                <a:highlight>
                  <a:srgbClr val="FFFFFF"/>
                </a:highlight>
                <a:latin typeface="Roboto"/>
                <a:ea typeface="Roboto"/>
                <a:cs typeface="Roboto"/>
                <a:sym typeface="Roboto"/>
              </a:rPr>
              <a:t>Allra snabbast har utvecklingen gått de senaste 150 åren och det har också inneburit en stor ökning av människor på jorden eftersom ju bättre vi får det, desto fler blir vi. Idag är jordens befolkning 8 miljarder människor. </a:t>
            </a:r>
            <a:endParaRPr sz="2000">
              <a:solidFill>
                <a:srgbClr val="222222"/>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2000">
              <a:solidFill>
                <a:srgbClr val="222222"/>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sv" sz="2000">
                <a:solidFill>
                  <a:srgbClr val="222222"/>
                </a:solidFill>
                <a:highlight>
                  <a:srgbClr val="FFFFFF"/>
                </a:highlight>
                <a:latin typeface="Roboto"/>
                <a:ea typeface="Roboto"/>
                <a:cs typeface="Roboto"/>
                <a:sym typeface="Roboto"/>
              </a:rPr>
              <a:t>Ungefär hälften av alla människor bor i städer eftersom det är där det är lättast att få jobb och tjäna pengar. </a:t>
            </a:r>
            <a:endParaRPr sz="2000">
              <a:solidFill>
                <a:srgbClr val="222222"/>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2000"/>
          </a:p>
        </p:txBody>
      </p:sp>
      <p:pic>
        <p:nvPicPr>
          <p:cNvPr id="102" name="Google Shape;102;p19"/>
          <p:cNvPicPr preferRelativeResize="0"/>
          <p:nvPr/>
        </p:nvPicPr>
        <p:blipFill rotWithShape="1">
          <a:blip r:embed="rId3">
            <a:alphaModFix/>
          </a:blip>
          <a:srcRect b="0" l="0" r="3920" t="0"/>
          <a:stretch/>
        </p:blipFill>
        <p:spPr>
          <a:xfrm>
            <a:off x="195900" y="225400"/>
            <a:ext cx="4099799" cy="2844100"/>
          </a:xfrm>
          <a:prstGeom prst="rect">
            <a:avLst/>
          </a:prstGeom>
          <a:noFill/>
          <a:ln>
            <a:noFill/>
          </a:ln>
        </p:spPr>
      </p:pic>
      <p:pic>
        <p:nvPicPr>
          <p:cNvPr id="103" name="Google Shape;103;p19"/>
          <p:cNvPicPr preferRelativeResize="0"/>
          <p:nvPr/>
        </p:nvPicPr>
        <p:blipFill>
          <a:blip r:embed="rId4">
            <a:alphaModFix/>
          </a:blip>
          <a:stretch>
            <a:fillRect/>
          </a:stretch>
        </p:blipFill>
        <p:spPr>
          <a:xfrm>
            <a:off x="152400" y="3221907"/>
            <a:ext cx="4143293" cy="176919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0"/>
          <p:cNvSpPr txBox="1"/>
          <p:nvPr>
            <p:ph type="title"/>
          </p:nvPr>
        </p:nvSpPr>
        <p:spPr>
          <a:xfrm>
            <a:off x="4572000" y="434150"/>
            <a:ext cx="42603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55000"/>
              <a:buFont typeface="Arial"/>
              <a:buNone/>
            </a:pPr>
            <a:r>
              <a:rPr lang="sv" sz="2000">
                <a:solidFill>
                  <a:srgbClr val="110615"/>
                </a:solidFill>
                <a:latin typeface="Roboto"/>
                <a:ea typeface="Roboto"/>
                <a:cs typeface="Roboto"/>
                <a:sym typeface="Roboto"/>
              </a:rPr>
              <a:t>Planeten är ju som alla människors stora hem.</a:t>
            </a:r>
            <a:endParaRPr sz="2000">
              <a:latin typeface="Roboto"/>
              <a:ea typeface="Roboto"/>
              <a:cs typeface="Roboto"/>
              <a:sym typeface="Roboto"/>
            </a:endParaRPr>
          </a:p>
        </p:txBody>
      </p:sp>
      <p:pic>
        <p:nvPicPr>
          <p:cNvPr id="109" name="Google Shape;109;p20"/>
          <p:cNvPicPr preferRelativeResize="0"/>
          <p:nvPr/>
        </p:nvPicPr>
        <p:blipFill>
          <a:blip r:embed="rId3">
            <a:alphaModFix/>
          </a:blip>
          <a:stretch>
            <a:fillRect/>
          </a:stretch>
        </p:blipFill>
        <p:spPr>
          <a:xfrm>
            <a:off x="174150" y="438150"/>
            <a:ext cx="4267200" cy="4267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1"/>
          <p:cNvSpPr txBox="1"/>
          <p:nvPr>
            <p:ph type="title"/>
          </p:nvPr>
        </p:nvSpPr>
        <p:spPr>
          <a:xfrm>
            <a:off x="4572000" y="434150"/>
            <a:ext cx="4260300" cy="4267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sv" sz="1800">
                <a:solidFill>
                  <a:srgbClr val="110615"/>
                </a:solidFill>
                <a:latin typeface="Roboto"/>
                <a:ea typeface="Roboto"/>
                <a:cs typeface="Roboto"/>
                <a:sym typeface="Roboto"/>
              </a:rPr>
              <a:t>Planeten är ju som alla människors stora hem.</a:t>
            </a:r>
            <a:endParaRPr sz="1800">
              <a:solidFill>
                <a:srgbClr val="110615"/>
              </a:solidFill>
              <a:latin typeface="Roboto"/>
              <a:ea typeface="Roboto"/>
              <a:cs typeface="Roboto"/>
              <a:sym typeface="Roboto"/>
            </a:endParaRPr>
          </a:p>
          <a:p>
            <a:pPr indent="0" lvl="0" marL="0" rtl="0" algn="l">
              <a:spcBef>
                <a:spcPts val="0"/>
              </a:spcBef>
              <a:spcAft>
                <a:spcPts val="0"/>
              </a:spcAft>
              <a:buNone/>
            </a:pPr>
            <a:r>
              <a:t/>
            </a:r>
            <a:endParaRPr sz="1800">
              <a:solidFill>
                <a:srgbClr val="110615"/>
              </a:solidFill>
              <a:latin typeface="Roboto"/>
              <a:ea typeface="Roboto"/>
              <a:cs typeface="Roboto"/>
              <a:sym typeface="Roboto"/>
            </a:endParaRPr>
          </a:p>
          <a:p>
            <a:pPr indent="0" lvl="0" marL="0" rtl="0" algn="l">
              <a:spcBef>
                <a:spcPts val="0"/>
              </a:spcBef>
              <a:spcAft>
                <a:spcPts val="0"/>
              </a:spcAft>
              <a:buNone/>
            </a:pPr>
            <a:r>
              <a:rPr lang="sv" sz="1800">
                <a:solidFill>
                  <a:srgbClr val="222222"/>
                </a:solidFill>
                <a:highlight>
                  <a:srgbClr val="FFFFFF"/>
                </a:highlight>
                <a:latin typeface="Roboto"/>
                <a:ea typeface="Roboto"/>
                <a:cs typeface="Roboto"/>
                <a:sym typeface="Roboto"/>
              </a:rPr>
              <a:t>Nu har vi tyvärr utvecklat livet på</a:t>
            </a:r>
            <a:r>
              <a:rPr lang="sv" sz="1800">
                <a:solidFill>
                  <a:srgbClr val="110615"/>
                </a:solidFill>
                <a:latin typeface="Roboto"/>
                <a:ea typeface="Roboto"/>
                <a:cs typeface="Roboto"/>
                <a:sym typeface="Roboto"/>
              </a:rPr>
              <a:t> planeten på ett sätt som på kort sikt gynnar oss människor men påverkar planeten, naturen och djuren på ett dåligt sätt. </a:t>
            </a:r>
            <a:endParaRPr sz="1800">
              <a:solidFill>
                <a:srgbClr val="110615"/>
              </a:solidFill>
              <a:latin typeface="Roboto"/>
              <a:ea typeface="Roboto"/>
              <a:cs typeface="Roboto"/>
              <a:sym typeface="Roboto"/>
            </a:endParaRPr>
          </a:p>
          <a:p>
            <a:pPr indent="0" lvl="0" marL="0" rtl="0" algn="l">
              <a:spcBef>
                <a:spcPts val="0"/>
              </a:spcBef>
              <a:spcAft>
                <a:spcPts val="0"/>
              </a:spcAft>
              <a:buNone/>
            </a:pPr>
            <a:r>
              <a:t/>
            </a:r>
            <a:endParaRPr sz="1800">
              <a:solidFill>
                <a:srgbClr val="110615"/>
              </a:solidFill>
              <a:latin typeface="Roboto"/>
              <a:ea typeface="Roboto"/>
              <a:cs typeface="Roboto"/>
              <a:sym typeface="Roboto"/>
            </a:endParaRPr>
          </a:p>
          <a:p>
            <a:pPr indent="0" lvl="0" marL="0" rtl="0" algn="l">
              <a:spcBef>
                <a:spcPts val="0"/>
              </a:spcBef>
              <a:spcAft>
                <a:spcPts val="0"/>
              </a:spcAft>
              <a:buNone/>
            </a:pPr>
            <a:r>
              <a:rPr lang="sv" sz="1800">
                <a:solidFill>
                  <a:srgbClr val="110615"/>
                </a:solidFill>
                <a:latin typeface="Roboto"/>
                <a:ea typeface="Roboto"/>
                <a:cs typeface="Roboto"/>
                <a:sym typeface="Roboto"/>
              </a:rPr>
              <a:t>På lång sikt är det också dåligt för oss människor för om inte planeten mår bra</a:t>
            </a:r>
            <a:r>
              <a:rPr lang="sv" sz="1800">
                <a:solidFill>
                  <a:srgbClr val="222222"/>
                </a:solidFill>
                <a:highlight>
                  <a:srgbClr val="FFFFFF"/>
                </a:highlight>
                <a:latin typeface="Roboto"/>
                <a:ea typeface="Roboto"/>
                <a:cs typeface="Roboto"/>
                <a:sym typeface="Roboto"/>
              </a:rPr>
              <a:t>, då kommer inte heller vi att göra det.</a:t>
            </a:r>
            <a:endParaRPr sz="1800">
              <a:solidFill>
                <a:srgbClr val="222222"/>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2000">
              <a:solidFill>
                <a:srgbClr val="222222"/>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2000">
              <a:solidFill>
                <a:srgbClr val="222222"/>
              </a:solidFill>
              <a:highlight>
                <a:srgbClr val="FFFF00"/>
              </a:highlight>
              <a:latin typeface="Roboto"/>
              <a:ea typeface="Roboto"/>
              <a:cs typeface="Roboto"/>
              <a:sym typeface="Roboto"/>
            </a:endParaRPr>
          </a:p>
          <a:p>
            <a:pPr indent="0" lvl="0" marL="0" rtl="0" algn="l">
              <a:spcBef>
                <a:spcPts val="0"/>
              </a:spcBef>
              <a:spcAft>
                <a:spcPts val="0"/>
              </a:spcAft>
              <a:buNone/>
            </a:pPr>
            <a:r>
              <a:t/>
            </a:r>
            <a:endParaRPr sz="2000">
              <a:solidFill>
                <a:srgbClr val="222222"/>
              </a:solidFill>
              <a:highlight>
                <a:srgbClr val="FFFF00"/>
              </a:highlight>
              <a:latin typeface="Roboto"/>
              <a:ea typeface="Roboto"/>
              <a:cs typeface="Roboto"/>
              <a:sym typeface="Roboto"/>
            </a:endParaRPr>
          </a:p>
        </p:txBody>
      </p:sp>
      <p:pic>
        <p:nvPicPr>
          <p:cNvPr id="115" name="Google Shape;115;p21"/>
          <p:cNvPicPr preferRelativeResize="0"/>
          <p:nvPr/>
        </p:nvPicPr>
        <p:blipFill>
          <a:blip r:embed="rId3">
            <a:alphaModFix/>
          </a:blip>
          <a:stretch>
            <a:fillRect/>
          </a:stretch>
        </p:blipFill>
        <p:spPr>
          <a:xfrm>
            <a:off x="174150" y="438150"/>
            <a:ext cx="4267200" cy="4267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